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0"/>
  </p:notesMasterIdLst>
  <p:sldIdLst>
    <p:sldId id="295" r:id="rId2"/>
    <p:sldId id="297" r:id="rId3"/>
    <p:sldId id="336" r:id="rId4"/>
    <p:sldId id="302" r:id="rId5"/>
    <p:sldId id="334" r:id="rId6"/>
    <p:sldId id="335" r:id="rId7"/>
    <p:sldId id="337" r:id="rId8"/>
    <p:sldId id="338" r:id="rId9"/>
    <p:sldId id="301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18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39" r:id="rId34"/>
    <p:sldId id="300" r:id="rId35"/>
    <p:sldId id="340" r:id="rId36"/>
    <p:sldId id="341" r:id="rId37"/>
    <p:sldId id="342" r:id="rId38"/>
    <p:sldId id="343" r:id="rId39"/>
    <p:sldId id="288" r:id="rId40"/>
    <p:sldId id="344" r:id="rId41"/>
    <p:sldId id="266" r:id="rId42"/>
    <p:sldId id="303" r:id="rId43"/>
    <p:sldId id="345" r:id="rId44"/>
    <p:sldId id="304" r:id="rId45"/>
    <p:sldId id="305" r:id="rId46"/>
    <p:sldId id="346" r:id="rId47"/>
    <p:sldId id="267" r:id="rId48"/>
    <p:sldId id="29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137"/>
    <a:srgbClr val="1F608B"/>
    <a:srgbClr val="29416D"/>
    <a:srgbClr val="F1F1F1"/>
    <a:srgbClr val="2C2E32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4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92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3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6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8fbc0f1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e8fbc0f16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e8fbc0f16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8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24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8fbc0f1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7e8fbc0f16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e8fbc0f16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9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2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2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57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9721b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7e9721b513_0_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e9721b513_0_5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9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57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9721b51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7e9721b513_0_5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e9721b513_0_5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799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39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76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0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64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45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76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98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82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9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8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1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jpeg"/><Relationship Id="rId10" Type="http://schemas.openxmlformats.org/officeDocument/2006/relationships/image" Target="../media/image76.jp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.vsdx"/><Relationship Id="rId5" Type="http://schemas.microsoft.com/office/2007/relationships/hdphoto" Target="../media/hdphoto1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6.png"/><Relationship Id="rId7" Type="http://schemas.microsoft.com/office/2007/relationships/hdphoto" Target="../media/hdphoto5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microsoft.com/office/2007/relationships/hdphoto" Target="../media/hdphoto4.wdp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10" Type="http://schemas.openxmlformats.org/officeDocument/2006/relationships/image" Target="../media/image116.jpg"/><Relationship Id="rId4" Type="http://schemas.openxmlformats.org/officeDocument/2006/relationships/image" Target="../media/image110.jpg"/><Relationship Id="rId9" Type="http://schemas.openxmlformats.org/officeDocument/2006/relationships/image" Target="../media/image11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170" y="-144699"/>
            <a:ext cx="6524173" cy="635529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55138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r>
              <a:rPr lang="en-US" altLang="zh-TW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8231" y="2867914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8000" b="1" dirty="0">
                <a:solidFill>
                  <a:schemeClr val="bg1"/>
                </a:solidFill>
              </a:rPr>
              <a:t>居家智慧鏡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6583" y="2374689"/>
            <a:ext cx="519244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AIOT(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人工智慧＋物聯網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 開發養成班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5" grpId="0" animBg="1"/>
      <p:bldP spid="10" grpId="0" animBg="1"/>
      <p:bldP spid="27" grpId="0"/>
      <p:bldP spid="28" grpId="0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1113640" y="2171701"/>
            <a:ext cx="9516300" cy="27429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3"/>
          <p:cNvCxnSpPr/>
          <p:nvPr/>
        </p:nvCxnSpPr>
        <p:spPr>
          <a:xfrm flipH="1">
            <a:off x="10463644" y="733985"/>
            <a:ext cx="1085851" cy="1084213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3"/>
          <p:cNvCxnSpPr/>
          <p:nvPr/>
        </p:nvCxnSpPr>
        <p:spPr>
          <a:xfrm flipH="1">
            <a:off x="7475698" y="5825255"/>
            <a:ext cx="914069" cy="912692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3"/>
          <p:cNvCxnSpPr/>
          <p:nvPr/>
        </p:nvCxnSpPr>
        <p:spPr>
          <a:xfrm flipH="1">
            <a:off x="2133600" y="2303418"/>
            <a:ext cx="990623" cy="989127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3"/>
          <p:cNvSpPr/>
          <p:nvPr/>
        </p:nvSpPr>
        <p:spPr>
          <a:xfrm rot="10800000">
            <a:off x="8096250" y="1456347"/>
            <a:ext cx="4095750" cy="4089572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4037012"/>
            <a:ext cx="1051912" cy="1050325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6000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3124225" y="2633308"/>
            <a:ext cx="56490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lang="en-US" sz="4800" dirty="0" err="1">
                <a:solidFill>
                  <a:schemeClr val="lt1"/>
                </a:solidFill>
                <a:latin typeface="+mn-ea"/>
                <a:cs typeface="Arimo"/>
                <a:sym typeface="Arimo"/>
              </a:rPr>
              <a:t>智慧鏡操作介面</a:t>
            </a:r>
            <a:endParaRPr sz="4800" dirty="0">
              <a:solidFill>
                <a:schemeClr val="lt1"/>
              </a:solidFill>
              <a:latin typeface="+mn-ea"/>
              <a:cs typeface="Arimo"/>
              <a:sym typeface="Arim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lt1"/>
                </a:solidFill>
                <a:latin typeface="+mn-ea"/>
                <a:cs typeface="Arimo"/>
                <a:sym typeface="Arimo"/>
              </a:rPr>
              <a:t>設計&amp;功能實作</a:t>
            </a:r>
            <a:endParaRPr sz="4800" dirty="0">
              <a:solidFill>
                <a:schemeClr val="lt1"/>
              </a:solidFill>
              <a:latin typeface="+mn-ea"/>
              <a:cs typeface="Arimo"/>
              <a:sym typeface="Arim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4198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24124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787050" y="2400475"/>
            <a:ext cx="41898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+mn-ea"/>
                <a:cs typeface="Arimo"/>
                <a:sym typeface="Arimo"/>
              </a:rPr>
              <a:t>希望提供使用者在梳化時也能夠同時獲取即時生活資訊，並且在出門之後也能夠安心打拼，由智慧鏡為使用者確保居家的安全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00" y="2475709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588" y="3600359"/>
            <a:ext cx="1228475" cy="12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6849" y="3564383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838" y="2504959"/>
            <a:ext cx="1460850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7100" y="2572084"/>
            <a:ext cx="1326625" cy="13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342075" y="2256834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9530788" y="3345497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0778554" y="2256834"/>
            <a:ext cx="1278325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  <a:endParaRPr dirty="0"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9495" y="5535198"/>
            <a:ext cx="2481463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4154" y="5006616"/>
            <a:ext cx="1460850" cy="1503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6A740E9B-CAE2-4C7B-BBBA-E2DC902FE185}"/>
              </a:ext>
            </a:extLst>
          </p:cNvPr>
          <p:cNvGrpSpPr/>
          <p:nvPr/>
        </p:nvGrpSpPr>
        <p:grpSpPr>
          <a:xfrm>
            <a:off x="1185709" y="1598410"/>
            <a:ext cx="2979662" cy="720080"/>
            <a:chOff x="395493" y="1797218"/>
            <a:chExt cx="2979662" cy="720080"/>
          </a:xfrm>
        </p:grpSpPr>
        <p:cxnSp>
          <p:nvCxnSpPr>
            <p:cNvPr id="59" name="Google Shape;95;p4">
              <a:extLst>
                <a:ext uri="{FF2B5EF4-FFF2-40B4-BE49-F238E27FC236}">
                  <a16:creationId xmlns:a16="http://schemas.microsoft.com/office/drawing/2014/main" id="{B31874EF-8B68-4396-854F-9A12C3B2E012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0826267-A6A0-4F9F-A67B-EFA6AAAE92D8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>
                  <a:latin typeface="+mn-ea"/>
                </a:rPr>
                <a:t>設計概念</a:t>
              </a:r>
              <a:endParaRPr lang="en-US" sz="2800" b="1" dirty="0">
                <a:latin typeface="+mn-ea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1388CB2-CDC0-4383-A76B-7441E10658F7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6B250A35-F2A6-4830-947F-640B74EDE4F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14C2B4DE-7F12-4FF5-8C73-15F9673F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4" name="Freeform 51">
                <a:extLst>
                  <a:ext uri="{FF2B5EF4-FFF2-40B4-BE49-F238E27FC236}">
                    <a16:creationId xmlns:a16="http://schemas.microsoft.com/office/drawing/2014/main" id="{254E39BD-EF1E-4264-B3D9-0576B7903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cxnSp>
        <p:nvCxnSpPr>
          <p:cNvPr id="66" name="Google Shape;95;p4">
            <a:extLst>
              <a:ext uri="{FF2B5EF4-FFF2-40B4-BE49-F238E27FC236}">
                <a16:creationId xmlns:a16="http://schemas.microsoft.com/office/drawing/2014/main" id="{74D3CF9C-4656-4D14-A760-4AFEA89B6AD1}"/>
              </a:ext>
            </a:extLst>
          </p:cNvPr>
          <p:cNvCxnSpPr>
            <a:cxnSpLocks/>
          </p:cNvCxnSpPr>
          <p:nvPr/>
        </p:nvCxnSpPr>
        <p:spPr>
          <a:xfrm>
            <a:off x="5784844" y="2300243"/>
            <a:ext cx="374594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9EC5CAF-C898-4E0B-9BE6-AA12CD39452D}"/>
              </a:ext>
            </a:extLst>
          </p:cNvPr>
          <p:cNvSpPr txBox="1"/>
          <p:nvPr/>
        </p:nvSpPr>
        <p:spPr>
          <a:xfrm>
            <a:off x="6279059" y="1733047"/>
            <a:ext cx="38087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latin typeface="+mn-ea"/>
              </a:rPr>
              <a:t>使用技術</a:t>
            </a:r>
            <a:r>
              <a:rPr lang="en-US" altLang="zh-TW" sz="2800" b="1" dirty="0">
                <a:latin typeface="+mn-ea"/>
              </a:rPr>
              <a:t>&amp;</a:t>
            </a:r>
            <a:r>
              <a:rPr lang="zh-TW" altLang="en-US" sz="2800" b="1" dirty="0">
                <a:latin typeface="+mn-ea"/>
              </a:rPr>
              <a:t>工具套件</a:t>
            </a:r>
            <a:endParaRPr lang="en-US" sz="2800" b="1" dirty="0">
              <a:latin typeface="+mn-ea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19FFA836-0A4E-445F-8220-87213873429F}"/>
              </a:ext>
            </a:extLst>
          </p:cNvPr>
          <p:cNvSpPr/>
          <p:nvPr/>
        </p:nvSpPr>
        <p:spPr>
          <a:xfrm>
            <a:off x="5360582" y="1598410"/>
            <a:ext cx="720080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5E455D7-B82E-40AD-80ED-8065D7D7A491}"/>
              </a:ext>
            </a:extLst>
          </p:cNvPr>
          <p:cNvGrpSpPr/>
          <p:nvPr/>
        </p:nvGrpSpPr>
        <p:grpSpPr>
          <a:xfrm>
            <a:off x="5534927" y="1779541"/>
            <a:ext cx="389870" cy="390050"/>
            <a:chOff x="5742274" y="7652280"/>
            <a:chExt cx="2973037" cy="2974413"/>
          </a:xfrm>
          <a:solidFill>
            <a:schemeClr val="bg1"/>
          </a:solidFill>
        </p:grpSpPr>
        <p:sp>
          <p:nvSpPr>
            <p:cNvPr id="70" name="手繪多邊形 69">
              <a:extLst>
                <a:ext uri="{FF2B5EF4-FFF2-40B4-BE49-F238E27FC236}">
                  <a16:creationId xmlns:a16="http://schemas.microsoft.com/office/drawing/2014/main" id="{D6E0242C-4A80-430B-BC26-85CD54C55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74" y="7652280"/>
              <a:ext cx="2970879" cy="2970827"/>
            </a:xfrm>
            <a:custGeom>
              <a:avLst/>
              <a:gdLst>
                <a:gd name="connsiteX0" fmla="*/ 329095 w 4022456"/>
                <a:gd name="connsiteY0" fmla="*/ 3555753 h 4022385"/>
                <a:gd name="connsiteX1" fmla="*/ 207868 w 4022456"/>
                <a:gd name="connsiteY1" fmla="*/ 3663395 h 4022385"/>
                <a:gd name="connsiteX2" fmla="*/ 301675 w 4022456"/>
                <a:gd name="connsiteY2" fmla="*/ 3809557 h 4022385"/>
                <a:gd name="connsiteX3" fmla="*/ 395121 w 4022456"/>
                <a:gd name="connsiteY3" fmla="*/ 3792997 h 4022385"/>
                <a:gd name="connsiteX4" fmla="*/ 458260 w 4022456"/>
                <a:gd name="connsiteY4" fmla="*/ 3690035 h 4022385"/>
                <a:gd name="connsiteX5" fmla="*/ 329095 w 4022456"/>
                <a:gd name="connsiteY5" fmla="*/ 3555753 h 4022385"/>
                <a:gd name="connsiteX6" fmla="*/ 3316743 w 4022456"/>
                <a:gd name="connsiteY6" fmla="*/ 805 h 4022385"/>
                <a:gd name="connsiteX7" fmla="*/ 3488123 w 4022456"/>
                <a:gd name="connsiteY7" fmla="*/ 14351 h 4022385"/>
                <a:gd name="connsiteX8" fmla="*/ 3546450 w 4022456"/>
                <a:gd name="connsiteY8" fmla="*/ 38113 h 4022385"/>
                <a:gd name="connsiteX9" fmla="*/ 3353467 w 4022456"/>
                <a:gd name="connsiteY9" fmla="*/ 238655 h 4022385"/>
                <a:gd name="connsiteX10" fmla="*/ 3160484 w 4022456"/>
                <a:gd name="connsiteY10" fmla="*/ 445317 h 4022385"/>
                <a:gd name="connsiteX11" fmla="*/ 3216651 w 4022456"/>
                <a:gd name="connsiteY11" fmla="*/ 661339 h 4022385"/>
                <a:gd name="connsiteX12" fmla="*/ 3231412 w 4022456"/>
                <a:gd name="connsiteY12" fmla="*/ 728667 h 4022385"/>
                <a:gd name="connsiteX13" fmla="*/ 3338345 w 4022456"/>
                <a:gd name="connsiteY13" fmla="*/ 792393 h 4022385"/>
                <a:gd name="connsiteX14" fmla="*/ 3571293 w 4022456"/>
                <a:gd name="connsiteY14" fmla="*/ 852881 h 4022385"/>
                <a:gd name="connsiteX15" fmla="*/ 3776877 w 4022456"/>
                <a:gd name="connsiteY15" fmla="*/ 657739 h 4022385"/>
                <a:gd name="connsiteX16" fmla="*/ 3983902 w 4022456"/>
                <a:gd name="connsiteY16" fmla="*/ 473399 h 4022385"/>
                <a:gd name="connsiteX17" fmla="*/ 4020626 w 4022456"/>
                <a:gd name="connsiteY17" fmla="*/ 643337 h 4022385"/>
                <a:gd name="connsiteX18" fmla="*/ 3976701 w 4022456"/>
                <a:gd name="connsiteY18" fmla="*/ 909047 h 4022385"/>
                <a:gd name="connsiteX19" fmla="*/ 3511526 w 4022456"/>
                <a:gd name="connsiteY19" fmla="*/ 1336051 h 4022385"/>
                <a:gd name="connsiteX20" fmla="*/ 3226372 w 4022456"/>
                <a:gd name="connsiteY20" fmla="*/ 1347933 h 4022385"/>
                <a:gd name="connsiteX21" fmla="*/ 3155443 w 4022456"/>
                <a:gd name="connsiteY21" fmla="*/ 1340013 h 4022385"/>
                <a:gd name="connsiteX22" fmla="*/ 1870091 w 4022456"/>
                <a:gd name="connsiteY22" fmla="*/ 2626429 h 4022385"/>
                <a:gd name="connsiteX23" fmla="*/ 536132 w 4022456"/>
                <a:gd name="connsiteY23" fmla="*/ 3948491 h 4022385"/>
                <a:gd name="connsiteX24" fmla="*/ 227935 w 4022456"/>
                <a:gd name="connsiteY24" fmla="*/ 4008257 h 4022385"/>
                <a:gd name="connsiteX25" fmla="*/ 23071 w 4022456"/>
                <a:gd name="connsiteY25" fmla="*/ 3820317 h 4022385"/>
                <a:gd name="connsiteX26" fmla="*/ 29552 w 4022456"/>
                <a:gd name="connsiteY26" fmla="*/ 3540567 h 4022385"/>
                <a:gd name="connsiteX27" fmla="*/ 1360630 w 4022456"/>
                <a:gd name="connsiteY27" fmla="*/ 2181423 h 4022385"/>
                <a:gd name="connsiteX28" fmla="*/ 2667585 w 4022456"/>
                <a:gd name="connsiteY28" fmla="*/ 873043 h 4022385"/>
                <a:gd name="connsiteX29" fmla="*/ 2668305 w 4022456"/>
                <a:gd name="connsiteY29" fmla="*/ 703105 h 4022385"/>
                <a:gd name="connsiteX30" fmla="*/ 2734193 w 4022456"/>
                <a:gd name="connsiteY30" fmla="*/ 372229 h 4022385"/>
                <a:gd name="connsiteX31" fmla="*/ 3139962 w 4022456"/>
                <a:gd name="connsiteY31" fmla="*/ 29113 h 4022385"/>
                <a:gd name="connsiteX32" fmla="*/ 3316743 w 4022456"/>
                <a:gd name="connsiteY32" fmla="*/ 805 h 40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22456" h="4022385">
                  <a:moveTo>
                    <a:pt x="329095" y="3555753"/>
                  </a:moveTo>
                  <a:cubicBezTo>
                    <a:pt x="285800" y="3555753"/>
                    <a:pt x="216527" y="3617315"/>
                    <a:pt x="207868" y="3663395"/>
                  </a:cubicBezTo>
                  <a:cubicBezTo>
                    <a:pt x="196322" y="3724597"/>
                    <a:pt x="238896" y="3790837"/>
                    <a:pt x="301675" y="3809557"/>
                  </a:cubicBezTo>
                  <a:cubicBezTo>
                    <a:pt x="334507" y="3819279"/>
                    <a:pt x="360845" y="3814597"/>
                    <a:pt x="395121" y="3792997"/>
                  </a:cubicBezTo>
                  <a:cubicBezTo>
                    <a:pt x="425067" y="3774277"/>
                    <a:pt x="458260" y="3720277"/>
                    <a:pt x="458260" y="3690035"/>
                  </a:cubicBezTo>
                  <a:cubicBezTo>
                    <a:pt x="458260" y="3623435"/>
                    <a:pt x="393317" y="3555753"/>
                    <a:pt x="329095" y="3555753"/>
                  </a:cubicBezTo>
                  <a:close/>
                  <a:moveTo>
                    <a:pt x="3316743" y="805"/>
                  </a:moveTo>
                  <a:cubicBezTo>
                    <a:pt x="3382090" y="-1941"/>
                    <a:pt x="3446538" y="2289"/>
                    <a:pt x="3488123" y="14351"/>
                  </a:cubicBezTo>
                  <a:cubicBezTo>
                    <a:pt x="3520167" y="23711"/>
                    <a:pt x="3546450" y="34513"/>
                    <a:pt x="3546450" y="38113"/>
                  </a:cubicBezTo>
                  <a:cubicBezTo>
                    <a:pt x="3546450" y="41713"/>
                    <a:pt x="3459680" y="131723"/>
                    <a:pt x="3353467" y="238655"/>
                  </a:cubicBezTo>
                  <a:cubicBezTo>
                    <a:pt x="3247254" y="345225"/>
                    <a:pt x="3160484" y="438475"/>
                    <a:pt x="3160484" y="445317"/>
                  </a:cubicBezTo>
                  <a:cubicBezTo>
                    <a:pt x="3160484" y="460079"/>
                    <a:pt x="3194328" y="589693"/>
                    <a:pt x="3216651" y="661339"/>
                  </a:cubicBezTo>
                  <a:cubicBezTo>
                    <a:pt x="3224932" y="687263"/>
                    <a:pt x="3231412" y="717505"/>
                    <a:pt x="3231412" y="728667"/>
                  </a:cubicBezTo>
                  <a:cubicBezTo>
                    <a:pt x="3231412" y="758191"/>
                    <a:pt x="3247974" y="767911"/>
                    <a:pt x="3338345" y="792393"/>
                  </a:cubicBezTo>
                  <a:cubicBezTo>
                    <a:pt x="3531688" y="844599"/>
                    <a:pt x="3562292" y="852521"/>
                    <a:pt x="3571293" y="852881"/>
                  </a:cubicBezTo>
                  <a:cubicBezTo>
                    <a:pt x="3576693" y="852881"/>
                    <a:pt x="3669224" y="765031"/>
                    <a:pt x="3776877" y="657739"/>
                  </a:cubicBezTo>
                  <a:cubicBezTo>
                    <a:pt x="3912973" y="522365"/>
                    <a:pt x="3976341" y="465839"/>
                    <a:pt x="3983902" y="473399"/>
                  </a:cubicBezTo>
                  <a:cubicBezTo>
                    <a:pt x="3994343" y="483841"/>
                    <a:pt x="4009465" y="552969"/>
                    <a:pt x="4020626" y="643337"/>
                  </a:cubicBezTo>
                  <a:cubicBezTo>
                    <a:pt x="4028547" y="704185"/>
                    <a:pt x="4010185" y="814357"/>
                    <a:pt x="3976701" y="909047"/>
                  </a:cubicBezTo>
                  <a:cubicBezTo>
                    <a:pt x="3901452" y="1121829"/>
                    <a:pt x="3730432" y="1278805"/>
                    <a:pt x="3511526" y="1336051"/>
                  </a:cubicBezTo>
                  <a:cubicBezTo>
                    <a:pt x="3441677" y="1354053"/>
                    <a:pt x="3325744" y="1359095"/>
                    <a:pt x="3226372" y="1347933"/>
                  </a:cubicBezTo>
                  <a:lnTo>
                    <a:pt x="3155443" y="1340013"/>
                  </a:lnTo>
                  <a:lnTo>
                    <a:pt x="1870091" y="2626429"/>
                  </a:lnTo>
                  <a:cubicBezTo>
                    <a:pt x="1162966" y="3333905"/>
                    <a:pt x="562775" y="3928689"/>
                    <a:pt x="536132" y="3948491"/>
                  </a:cubicBezTo>
                  <a:cubicBezTo>
                    <a:pt x="442881" y="4017619"/>
                    <a:pt x="328747" y="4039941"/>
                    <a:pt x="227935" y="4008257"/>
                  </a:cubicBezTo>
                  <a:cubicBezTo>
                    <a:pt x="133604" y="3978375"/>
                    <a:pt x="65916" y="3916087"/>
                    <a:pt x="23071" y="3820317"/>
                  </a:cubicBezTo>
                  <a:cubicBezTo>
                    <a:pt x="-10053" y="3745429"/>
                    <a:pt x="-7172" y="3617975"/>
                    <a:pt x="29552" y="3540567"/>
                  </a:cubicBezTo>
                  <a:cubicBezTo>
                    <a:pt x="49354" y="3499523"/>
                    <a:pt x="303904" y="3239575"/>
                    <a:pt x="1360630" y="2181423"/>
                  </a:cubicBezTo>
                  <a:lnTo>
                    <a:pt x="2667585" y="873043"/>
                  </a:lnTo>
                  <a:lnTo>
                    <a:pt x="2668305" y="703105"/>
                  </a:lnTo>
                  <a:cubicBezTo>
                    <a:pt x="2669026" y="518405"/>
                    <a:pt x="2674786" y="489961"/>
                    <a:pt x="2734193" y="372229"/>
                  </a:cubicBezTo>
                  <a:cubicBezTo>
                    <a:pt x="2819883" y="203011"/>
                    <a:pt x="2944818" y="97159"/>
                    <a:pt x="3139962" y="29113"/>
                  </a:cubicBezTo>
                  <a:cubicBezTo>
                    <a:pt x="3185147" y="13271"/>
                    <a:pt x="3251395" y="3549"/>
                    <a:pt x="3316743" y="8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84B52790-A768-4D99-BA26-3732F74AF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951" y="9243161"/>
              <a:ext cx="1382360" cy="1383532"/>
            </a:xfrm>
            <a:custGeom>
              <a:avLst/>
              <a:gdLst>
                <a:gd name="T0" fmla="*/ 3957 w 5201"/>
                <a:gd name="T1" fmla="*/ 5152 h 5200"/>
                <a:gd name="T2" fmla="*/ 1772 w 5201"/>
                <a:gd name="T3" fmla="*/ 3193 h 5200"/>
                <a:gd name="T4" fmla="*/ 36 w 5201"/>
                <a:gd name="T5" fmla="*/ 1366 h 5200"/>
                <a:gd name="T6" fmla="*/ 1369 w 5201"/>
                <a:gd name="T7" fmla="*/ 33 h 5200"/>
                <a:gd name="T8" fmla="*/ 3219 w 5201"/>
                <a:gd name="T9" fmla="*/ 1800 h 5200"/>
                <a:gd name="T10" fmla="*/ 5171 w 5201"/>
                <a:gd name="T11" fmla="*/ 4014 h 5200"/>
                <a:gd name="T12" fmla="*/ 5170 w 5201"/>
                <a:gd name="T13" fmla="*/ 4339 h 5200"/>
                <a:gd name="T14" fmla="*/ 4425 w 5201"/>
                <a:gd name="T15" fmla="*/ 5151 h 5200"/>
                <a:gd name="T16" fmla="*/ 3957 w 5201"/>
                <a:gd name="T17" fmla="*/ 5152 h 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1" h="5200">
                  <a:moveTo>
                    <a:pt x="3957" y="5152"/>
                  </a:moveTo>
                  <a:cubicBezTo>
                    <a:pt x="3646" y="5066"/>
                    <a:pt x="3608" y="5031"/>
                    <a:pt x="1772" y="3193"/>
                  </a:cubicBezTo>
                  <a:cubicBezTo>
                    <a:pt x="160" y="1578"/>
                    <a:pt x="0" y="1410"/>
                    <a:pt x="36" y="1366"/>
                  </a:cubicBezTo>
                  <a:cubicBezTo>
                    <a:pt x="88" y="1304"/>
                    <a:pt x="1308" y="83"/>
                    <a:pt x="1369" y="33"/>
                  </a:cubicBezTo>
                  <a:cubicBezTo>
                    <a:pt x="1408" y="0"/>
                    <a:pt x="1633" y="214"/>
                    <a:pt x="3219" y="1800"/>
                  </a:cubicBezTo>
                  <a:cubicBezTo>
                    <a:pt x="5129" y="3710"/>
                    <a:pt x="5091" y="3666"/>
                    <a:pt x="5171" y="4014"/>
                  </a:cubicBezTo>
                  <a:cubicBezTo>
                    <a:pt x="5201" y="4149"/>
                    <a:pt x="5201" y="4204"/>
                    <a:pt x="5170" y="4339"/>
                  </a:cubicBezTo>
                  <a:cubicBezTo>
                    <a:pt x="5069" y="4777"/>
                    <a:pt x="4820" y="5048"/>
                    <a:pt x="4425" y="5151"/>
                  </a:cubicBezTo>
                  <a:cubicBezTo>
                    <a:pt x="4236" y="5200"/>
                    <a:pt x="4130" y="5200"/>
                    <a:pt x="3957" y="515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D3083A39-C55D-4E73-97D1-364B338A8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092" y="7659133"/>
              <a:ext cx="1227593" cy="1222903"/>
            </a:xfrm>
            <a:custGeom>
              <a:avLst/>
              <a:gdLst>
                <a:gd name="T0" fmla="*/ 2921 w 4613"/>
                <a:gd name="T1" fmla="*/ 3274 h 4600"/>
                <a:gd name="T2" fmla="*/ 1577 w 4613"/>
                <a:gd name="T3" fmla="*/ 1947 h 4600"/>
                <a:gd name="T4" fmla="*/ 921 w 4613"/>
                <a:gd name="T5" fmla="*/ 1583 h 4600"/>
                <a:gd name="T6" fmla="*/ 0 w 4613"/>
                <a:gd name="T7" fmla="*/ 418 h 4600"/>
                <a:gd name="T8" fmla="*/ 420 w 4613"/>
                <a:gd name="T9" fmla="*/ 0 h 4600"/>
                <a:gd name="T10" fmla="*/ 1570 w 4613"/>
                <a:gd name="T11" fmla="*/ 907 h 4600"/>
                <a:gd name="T12" fmla="*/ 1805 w 4613"/>
                <a:gd name="T13" fmla="*/ 1298 h 4600"/>
                <a:gd name="T14" fmla="*/ 1980 w 4613"/>
                <a:gd name="T15" fmla="*/ 1623 h 4600"/>
                <a:gd name="T16" fmla="*/ 3296 w 4613"/>
                <a:gd name="T17" fmla="*/ 2942 h 4600"/>
                <a:gd name="T18" fmla="*/ 4613 w 4613"/>
                <a:gd name="T19" fmla="*/ 4261 h 4600"/>
                <a:gd name="T20" fmla="*/ 4445 w 4613"/>
                <a:gd name="T21" fmla="*/ 4431 h 4600"/>
                <a:gd name="T22" fmla="*/ 4263 w 4613"/>
                <a:gd name="T23" fmla="*/ 4600 h 4600"/>
                <a:gd name="T24" fmla="*/ 2921 w 4613"/>
                <a:gd name="T25" fmla="*/ 3274 h 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3" h="4600">
                  <a:moveTo>
                    <a:pt x="2921" y="3274"/>
                  </a:moveTo>
                  <a:cubicBezTo>
                    <a:pt x="2191" y="2544"/>
                    <a:pt x="1586" y="1947"/>
                    <a:pt x="1577" y="1947"/>
                  </a:cubicBezTo>
                  <a:cubicBezTo>
                    <a:pt x="1548" y="1947"/>
                    <a:pt x="975" y="1630"/>
                    <a:pt x="921" y="1583"/>
                  </a:cubicBezTo>
                  <a:cubicBezTo>
                    <a:pt x="825" y="1502"/>
                    <a:pt x="0" y="457"/>
                    <a:pt x="0" y="418"/>
                  </a:cubicBezTo>
                  <a:cubicBezTo>
                    <a:pt x="0" y="368"/>
                    <a:pt x="370" y="0"/>
                    <a:pt x="420" y="0"/>
                  </a:cubicBezTo>
                  <a:cubicBezTo>
                    <a:pt x="460" y="0"/>
                    <a:pt x="1468" y="795"/>
                    <a:pt x="1570" y="907"/>
                  </a:cubicBezTo>
                  <a:cubicBezTo>
                    <a:pt x="1603" y="944"/>
                    <a:pt x="1709" y="1120"/>
                    <a:pt x="1805" y="1298"/>
                  </a:cubicBezTo>
                  <a:lnTo>
                    <a:pt x="1980" y="1623"/>
                  </a:lnTo>
                  <a:lnTo>
                    <a:pt x="3296" y="2942"/>
                  </a:lnTo>
                  <a:lnTo>
                    <a:pt x="4613" y="4261"/>
                  </a:lnTo>
                  <a:lnTo>
                    <a:pt x="4445" y="4431"/>
                  </a:lnTo>
                  <a:cubicBezTo>
                    <a:pt x="4353" y="4524"/>
                    <a:pt x="4271" y="4600"/>
                    <a:pt x="4263" y="4600"/>
                  </a:cubicBezTo>
                  <a:cubicBezTo>
                    <a:pt x="4255" y="4600"/>
                    <a:pt x="3651" y="4003"/>
                    <a:pt x="2921" y="327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3B5204F-CBF4-405C-B9E8-6E16EC3DB9C6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1" name="平行四边形 2">
              <a:extLst>
                <a:ext uri="{FF2B5EF4-FFF2-40B4-BE49-F238E27FC236}">
                  <a16:creationId xmlns:a16="http://schemas.microsoft.com/office/drawing/2014/main" id="{A22BCD71-7070-4520-80AD-62BE9D304EF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平行四边形 2">
              <a:extLst>
                <a:ext uri="{FF2B5EF4-FFF2-40B4-BE49-F238E27FC236}">
                  <a16:creationId xmlns:a16="http://schemas.microsoft.com/office/drawing/2014/main" id="{29989761-F5B3-40B9-9E48-90D2602092BA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BF6214F-C34F-4D0F-80F8-063C70C7689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16A6918C-E1F0-471C-8766-ADC1D40F46A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EDA61B7-4532-4DCF-BFAE-2B9C0DBFEFE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C225703-11E5-42DF-9837-06B4109CD10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DF009C8A-FF79-47F4-B619-085F0454915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id="{0ADC47A7-879D-499D-9190-909BAE8277C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ABF75112-3291-4CE4-AFF5-3B95AFEFAC4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id="{444F5EC3-5F16-4DF4-A5FB-3A8B1526819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3159791A-6FE1-4D00-924B-AD85F32B6C7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17">
              <a:extLst>
                <a:ext uri="{FF2B5EF4-FFF2-40B4-BE49-F238E27FC236}">
                  <a16:creationId xmlns:a16="http://schemas.microsoft.com/office/drawing/2014/main" id="{A99B2391-5857-4A00-96D3-404E2B30D53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智慧鏡操作</a:t>
              </a:r>
              <a:r>
                <a:rPr lang="en-US" altLang="zh-TW" sz="3200" b="1" dirty="0">
                  <a:solidFill>
                    <a:schemeClr val="bg1"/>
                  </a:solidFill>
                </a:rPr>
                <a:t>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功能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直線接點 47">
              <a:extLst>
                <a:ext uri="{FF2B5EF4-FFF2-40B4-BE49-F238E27FC236}">
                  <a16:creationId xmlns:a16="http://schemas.microsoft.com/office/drawing/2014/main" id="{89DF6C3D-6E29-4377-81E2-F12E8492C75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8065D3DA-2A4F-42CF-AED0-94731183D85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99C2BBE-56F8-4696-B61E-8C7008DD3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55" y="5242817"/>
            <a:ext cx="1712144" cy="1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596650" y="2789400"/>
            <a:ext cx="14580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682250" y="2383025"/>
            <a:ext cx="1128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產品編號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198700" y="2695571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838" y="2127125"/>
            <a:ext cx="1969800" cy="19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077124" y="2094063"/>
            <a:ext cx="1969799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WebSocket連線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350" y="2127127"/>
            <a:ext cx="1731900" cy="17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499125" y="2542175"/>
            <a:ext cx="1842600" cy="3459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205875" y="1809750"/>
            <a:ext cx="242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使用產品編號為參數呼叫DB Server API。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0" name="Google Shape;140;p5"/>
          <p:cNvSpPr/>
          <p:nvPr/>
        </p:nvSpPr>
        <p:spPr>
          <a:xfrm rot="10800000">
            <a:off x="8499125" y="3031950"/>
            <a:ext cx="1842600" cy="3510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1" name="Google Shape;141;p5"/>
          <p:cNvSpPr/>
          <p:nvPr/>
        </p:nvSpPr>
        <p:spPr>
          <a:xfrm rot="10800000">
            <a:off x="5132475" y="3168370"/>
            <a:ext cx="17319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368463" y="3449188"/>
            <a:ext cx="226651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回傳產品編號所綁定的使用者資訊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208225" y="3595388"/>
            <a:ext cx="173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向Client端推送網頁資訊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575" y="4696100"/>
            <a:ext cx="1969800" cy="1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538" y="4912625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6275675" y="5349450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6298550" y="5831825"/>
            <a:ext cx="1969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偵測到的手勢</a:t>
            </a:r>
            <a:endParaRPr sz="180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呼叫相對應API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8" name="Google Shape;148;p5"/>
          <p:cNvSpPr/>
          <p:nvPr/>
        </p:nvSpPr>
        <p:spPr>
          <a:xfrm rot="-7435833">
            <a:off x="7555005" y="4357296"/>
            <a:ext cx="1030836" cy="4057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9" name="Google Shape;149;p5"/>
          <p:cNvSpPr/>
          <p:nvPr/>
        </p:nvSpPr>
        <p:spPr>
          <a:xfrm rot="10800000">
            <a:off x="2273013" y="5352150"/>
            <a:ext cx="1745400" cy="39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575" y="491535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2374888" y="5747238"/>
            <a:ext cx="16383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開啟居家安全監控功能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225" y="21787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800" y="2383025"/>
            <a:ext cx="1638300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17ECB08-80C8-4D1F-9022-4B0FB611375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FF8F29F2-CCAF-4E5A-901A-0C32B10C4D8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8124C894-D0E8-47BC-AC3A-056AFF41F32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8DED4EFE-AEF0-4F9E-A55A-280F25BACB4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5F3FA5F-E6F0-428D-957C-9E02F113FC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F1F5D056-CE10-4C1F-B640-6DEB7A757C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75A2CFA5-5903-43E1-AB34-ADD3DF267E8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60DDDC49-8617-4188-8B8B-0264689084F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A7333B45-3883-4585-A39A-D5C5D5A4308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1F27FCCA-48F8-455C-9076-9E4B328B67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55" name="直線接點 54">
                  <a:extLst>
                    <a:ext uri="{FF2B5EF4-FFF2-40B4-BE49-F238E27FC236}">
                      <a16:creationId xmlns:a16="http://schemas.microsoft.com/office/drawing/2014/main" id="{DADC449A-8393-4804-88B8-CE5AD5C2FF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>
                  <a:extLst>
                    <a:ext uri="{FF2B5EF4-FFF2-40B4-BE49-F238E27FC236}">
                      <a16:creationId xmlns:a16="http://schemas.microsoft.com/office/drawing/2014/main" id="{C1297B7F-4336-4BF2-8108-F18F2DC4A0F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id="{AD0E355C-7A7E-47B1-BD7F-0AEDF589F78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操作介面設計流程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0" name="直線接點 47">
              <a:extLst>
                <a:ext uri="{FF2B5EF4-FFF2-40B4-BE49-F238E27FC236}">
                  <a16:creationId xmlns:a16="http://schemas.microsoft.com/office/drawing/2014/main" id="{E56457D8-E107-4C23-B1CB-07EC06249E3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D1EAF2D4-C119-4E01-9341-A88AE8FEE9A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006124" y="2765950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自選股價資訊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852197" y="4804765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月曆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006124" y="4804775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居家安全監控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852197" y="2765950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n-ea"/>
                <a:cs typeface="Arimo"/>
                <a:sym typeface="Arimo"/>
              </a:rPr>
              <a:t>星座運勢</a:t>
            </a:r>
            <a:endParaRPr sz="3000" dirty="0">
              <a:latin typeface="+mn-ea"/>
              <a:cs typeface="Arimo"/>
              <a:sym typeface="Arimo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00" y="228435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209080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20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95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AAE1264E-EF3C-4899-B0D3-286512EA577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>
              <a:extLst>
                <a:ext uri="{FF2B5EF4-FFF2-40B4-BE49-F238E27FC236}">
                  <a16:creationId xmlns:a16="http://schemas.microsoft.com/office/drawing/2014/main" id="{B75E1C26-17BC-4FB8-B34E-81D007DABC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0" name="平行四边形 2">
              <a:extLst>
                <a:ext uri="{FF2B5EF4-FFF2-40B4-BE49-F238E27FC236}">
                  <a16:creationId xmlns:a16="http://schemas.microsoft.com/office/drawing/2014/main" id="{A6FAEF4B-9C6C-46F9-8A54-011EDB36ABC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EFC1E03-44F0-44E0-B621-AA71FD86E80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9F121DE-8F8A-4A7D-A0C0-CDA5200A7AF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98F5E3E1-7BD4-47E2-9CD6-8BE83F22C3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DAC0C1C3-EB30-45C7-B965-E7F2FD32B58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0F3C049F-BDB7-4E04-A438-27DB817D6F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6339602C-1C08-443E-970D-7D82EE350D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59AD3EC4-6C41-4102-B8BF-CDA382D1928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id="{3CCCB947-F752-45F2-A402-C89064DA3298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480D735F-D6AA-4D35-AED5-F6B906ED81C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0C9E9C42-428D-490B-AF40-9BFD9BE803E3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功能簡介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6" name="直線接點 47">
              <a:extLst>
                <a:ext uri="{FF2B5EF4-FFF2-40B4-BE49-F238E27FC236}">
                  <a16:creationId xmlns:a16="http://schemas.microsoft.com/office/drawing/2014/main" id="{D4F5D68A-B7E3-4B04-BC2A-59D9B8047134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1FCA80C-B231-424E-8ADC-53209F66FD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5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8fbc0f16_1_10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7e8fbc0f16_1_104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7e8fbc0f16_1_104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nterface">
            <a:hlinkClick r:id="" action="ppaction://media"/>
            <a:extLst>
              <a:ext uri="{FF2B5EF4-FFF2-40B4-BE49-F238E27FC236}">
                <a16:creationId xmlns:a16="http://schemas.microsoft.com/office/drawing/2014/main" id="{7E4601B0-4A61-415F-9759-C4BC7B40C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72" y="1143524"/>
            <a:ext cx="10159068" cy="5714476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7D1AC04B-BFAB-44E5-ADF4-585FEA6FEA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E8149080-117C-47C4-82AB-72BCAFDA903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A9FD589B-82F8-43A4-80A4-7F5D5141C78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4200A615-3B50-4D14-BC82-8F98AFA1C3B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C422328-9309-4294-951D-F602D077957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633ADC9-D074-4D1D-999D-3543E519208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C815AA9E-577D-42EA-A7B1-5B4A006DD41B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5D57014E-07E3-4951-8155-8E852C454B5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438DB4C-54C7-4560-A436-C0410D859C88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C9D03526-A0B3-4549-BA97-3FF85705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8C2D9C58-0414-4DC3-B378-BBFB73050253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4F0BD30-2102-4B4E-99EC-853850344D5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BFE31866-2C9E-42B4-B4FC-E1E83400EBF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操作介面展示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4348DF63-6BBA-471B-8CCC-DAB322024D1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0B282267-2E63-41B2-AD2F-A786C062263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3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6838859">
            <a:off x="3847539" y="4246065"/>
            <a:ext cx="943328" cy="330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640417" y="2671101"/>
            <a:ext cx="13836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rot="-3867161">
            <a:off x="4275926" y="4343574"/>
            <a:ext cx="959290" cy="3562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6309300" y="2123525"/>
            <a:ext cx="1646400" cy="32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rot="10800000">
            <a:off x="6216150" y="2551550"/>
            <a:ext cx="16695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925" y="4621199"/>
            <a:ext cx="2352450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 rot="1628321">
            <a:off x="6231479" y="3876679"/>
            <a:ext cx="2103932" cy="5848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400" y="1887550"/>
            <a:ext cx="2167200" cy="2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46" y="5127827"/>
            <a:ext cx="2884154" cy="1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138" y="5195092"/>
            <a:ext cx="1448625" cy="141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49" y="2123535"/>
            <a:ext cx="2299125" cy="188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888" y="1887538"/>
            <a:ext cx="3571875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DE13389E-3AC6-447C-989B-80A4755150FA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5797276-AE5A-4F0E-8ED9-C133F444008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1C3DDA32-7D88-489E-B272-5AB7E8AE59E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B4104CC-FC37-4860-9182-B4B2D3D4C78A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A8173CD-3881-4077-899B-3C5E07911BC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7008B8D0-DDFC-4DA3-B758-234F21F2A15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592EAB2-11D7-4BE7-981D-994D6537664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8D26A33-F143-4E59-B672-6CF20BE0B69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09B482F7-797F-4F10-BF24-EFFF846EC7E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AB528FB4-DEF5-434B-B34D-299E94052D5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34ACB28C-664A-4C34-A3D2-BA584C058B6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id="{64A56CA6-FA93-4D35-8F62-46222F84040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17">
              <a:extLst>
                <a:ext uri="{FF2B5EF4-FFF2-40B4-BE49-F238E27FC236}">
                  <a16:creationId xmlns:a16="http://schemas.microsoft.com/office/drawing/2014/main" id="{54A7CF86-4FE3-4777-AD7B-73607E7870A4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27550D04-F62E-4C17-8EAF-67C6775FE0D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E87EE988-A919-4999-84B7-C37DB7ACB5E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75" y="2017725"/>
            <a:ext cx="2344551" cy="3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75" y="1198950"/>
            <a:ext cx="2549899" cy="209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7"/>
          <p:cNvCxnSpPr/>
          <p:nvPr/>
        </p:nvCxnSpPr>
        <p:spPr>
          <a:xfrm>
            <a:off x="2517750" y="2368575"/>
            <a:ext cx="2569800" cy="4488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7"/>
          <p:cNvCxnSpPr/>
          <p:nvPr/>
        </p:nvCxnSpPr>
        <p:spPr>
          <a:xfrm>
            <a:off x="2517750" y="2569825"/>
            <a:ext cx="2802000" cy="371400"/>
          </a:xfrm>
          <a:prstGeom prst="bentConnector3">
            <a:avLst>
              <a:gd name="adj1" fmla="val 3757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7"/>
          <p:cNvCxnSpPr/>
          <p:nvPr/>
        </p:nvCxnSpPr>
        <p:spPr>
          <a:xfrm flipH="1">
            <a:off x="2533350" y="2879425"/>
            <a:ext cx="2631600" cy="712200"/>
          </a:xfrm>
          <a:prstGeom prst="bentConnector3">
            <a:avLst>
              <a:gd name="adj1" fmla="val 0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7"/>
          <p:cNvSpPr txBox="1"/>
          <p:nvPr/>
        </p:nvSpPr>
        <p:spPr>
          <a:xfrm>
            <a:off x="7672850" y="1532325"/>
            <a:ext cx="4396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+mn-ea"/>
                <a:cs typeface="Arimo"/>
                <a:sym typeface="Arimo"/>
              </a:rPr>
              <a:t>人體紅外線感測器</a:t>
            </a:r>
            <a:r>
              <a:rPr lang="en-US" sz="2400" dirty="0">
                <a:latin typeface="+mn-ea"/>
                <a:cs typeface="Arimo"/>
                <a:sym typeface="Arimo"/>
              </a:rPr>
              <a:t>   HC-SR501</a:t>
            </a:r>
            <a:endParaRPr sz="24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ea"/>
                <a:cs typeface="Arimo"/>
                <a:sym typeface="Arimo"/>
              </a:rPr>
              <a:t>共有三個腳位，分別是+5V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、GND、電位訊號輸出</a:t>
            </a:r>
            <a:r>
              <a:rPr lang="en-US" sz="2000" dirty="0">
                <a:latin typeface="+mn-ea"/>
                <a:cs typeface="Arimo"/>
                <a:sym typeface="Arimo"/>
              </a:rPr>
              <a:t>，還有兩個可變電阻可供調整感測距離(3~7公尺)</a:t>
            </a:r>
            <a:r>
              <a:rPr lang="en-US" sz="2000" dirty="0" err="1">
                <a:latin typeface="+mn-ea"/>
                <a:cs typeface="Arimo"/>
                <a:sym typeface="Arimo"/>
              </a:rPr>
              <a:t>以及感應延時</a:t>
            </a:r>
            <a:r>
              <a:rPr lang="en-US" sz="2000" dirty="0">
                <a:latin typeface="+mn-ea"/>
                <a:cs typeface="Arimo"/>
                <a:sym typeface="Arimo"/>
              </a:rPr>
              <a:t>(5~300秒)。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2889275" y="1857725"/>
            <a:ext cx="603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+5V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2811875" y="2644850"/>
            <a:ext cx="758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GND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2807625" y="3653675"/>
            <a:ext cx="1213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訊號輸出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t="16244" b="26009"/>
          <a:stretch/>
        </p:blipFill>
        <p:spPr>
          <a:xfrm>
            <a:off x="6690700" y="4307970"/>
            <a:ext cx="5501302" cy="2382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8816E64E-B22F-4479-9E68-545A63F5091D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1" name="平行四边形 2">
              <a:extLst>
                <a:ext uri="{FF2B5EF4-FFF2-40B4-BE49-F238E27FC236}">
                  <a16:creationId xmlns:a16="http://schemas.microsoft.com/office/drawing/2014/main" id="{939DF65F-057D-4A49-AD30-34ED182D247C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D5FC00D9-4EA4-41DF-A9F0-13E3E22F2E4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A87664D-05B6-4516-AD3C-42C3EE4691A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9C16D46A-91A7-4A12-9BC7-11A64226740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D6701C3F-21B8-4249-A8C3-ECA211DE55E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F7811A3-62E1-47C9-BB81-722E076414A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22C0CEDF-DF0D-4FC0-BD50-5693F411F4E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785C41C-C4BA-4D2E-8FD3-0CE3ACD941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1BADC064-AE2C-4B4B-8120-97DDA350171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87F7D298-8642-4661-AF48-0B326E75949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09B4CDFA-7041-49AD-A582-7782602E71E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文本框 17">
              <a:extLst>
                <a:ext uri="{FF2B5EF4-FFF2-40B4-BE49-F238E27FC236}">
                  <a16:creationId xmlns:a16="http://schemas.microsoft.com/office/drawing/2014/main" id="{CB3B4853-D1D3-4C03-A180-F3AE2FA6E92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接線圖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接點 47">
              <a:extLst>
                <a:ext uri="{FF2B5EF4-FFF2-40B4-BE49-F238E27FC236}">
                  <a16:creationId xmlns:a16="http://schemas.microsoft.com/office/drawing/2014/main" id="{2AEFA908-38A0-4524-9AF5-14D366FBCDA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83785FDF-2145-4F8D-BADF-910A915E0D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4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8fbc0f16_1_3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e8fbc0f16_1_35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e8fbc0f16_1_35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C3A8309-341F-4B5E-AB7E-A69EC95B04E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57CBC93D-E4B8-43CE-A8EA-D9B05C4B75B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508CC4DA-585C-41CB-AEED-64DC7268B01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1C43A00A-082D-4CBB-A188-2940032FE9D7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DCC14AD-4956-4B7F-846B-E18C50C3A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F20790A-78AB-4DB7-B53F-7C219D4474B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4B94F53-B98C-46F5-A596-85889E6494E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74FD7B04-17C5-4B62-B35E-C848F0C59F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B9BB129D-445D-43B6-A6D7-D9369CC7D2D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0B1CBA2D-2D20-4F33-A9EE-E6B949A97CD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6121A90-BB31-4F8D-91DE-6AC34641DC5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82FF1B42-1448-4CCA-9CAA-D15896159576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D9EFD397-2E19-4514-AAF3-C6B9B15102F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B0CC5EC-A7B1-4209-B308-0BDE0368094A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0A976030-E6EE-4D68-86D4-FAAF1B9A2AE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detect">
            <a:hlinkClick r:id="" action="ppaction://media"/>
            <a:extLst>
              <a:ext uri="{FF2B5EF4-FFF2-40B4-BE49-F238E27FC236}">
                <a16:creationId xmlns:a16="http://schemas.microsoft.com/office/drawing/2014/main" id="{B7B0AC2A-03F8-43CD-95E9-F815E1D35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0024" y="1523839"/>
            <a:ext cx="8949830" cy="5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2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5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人臉辨識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836200" y="2782675"/>
            <a:ext cx="36906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人臉辨識技術在目前已廣泛運用於，出入境、特定場所的出入、甚至是協助警方辦案。</a:t>
            </a:r>
            <a:endParaRPr lang="en-US" altLang="zh-TW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此次專題將運用人臉辨識技術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識別使用者，以實現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使用者在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Client端註冊與登入的功能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424275" y="2836975"/>
            <a:ext cx="40584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作業環境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程式語言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開發工具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 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         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V</a:t>
            </a:r>
            <a:r>
              <a:rPr lang="en-US" altLang="zh-TW" sz="2000" dirty="0"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Code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Libary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6" name="python-logo.png" descr="python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02" y="3233385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91" y="2710636"/>
            <a:ext cx="1633588" cy="630182"/>
          </a:xfrm>
          <a:prstGeom prst="rect">
            <a:avLst/>
          </a:prstGeom>
        </p:spPr>
      </p:pic>
      <p:pic>
        <p:nvPicPr>
          <p:cNvPr id="28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02" y="4789349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32" y="4877972"/>
            <a:ext cx="1758696" cy="6961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34" y="3709604"/>
            <a:ext cx="1428571" cy="1428571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E756E03-06D0-4B3E-8052-F7D3614327A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29D112A5-E6FE-46F1-9A58-2087963131D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5A379262-35A5-49A5-BB42-C28192F508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A2FACD5A-5F2B-4D50-9A58-639E1DD04C00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67DA28A-4CC0-4ACF-BA94-2D0217A3189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1D8C5E59-59AE-4790-BEBC-D75EC59D58F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A4560F42-B3AA-4DB5-AA17-282F857B1C5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E613636E-98E8-4413-A671-8AC6892F729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8EAF0DD3-D1ED-445B-A76A-F28A14EB0F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6CF46937-C5E6-4240-8551-77934FFE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0CCCE6B-36C6-42F9-8794-845BB9E1A44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FB92B052-F50A-45A0-9728-CDAA04B0322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6A3F8705-645D-4E9F-ABDD-629B598810F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人臉辨識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直線接點 47">
              <a:extLst>
                <a:ext uri="{FF2B5EF4-FFF2-40B4-BE49-F238E27FC236}">
                  <a16:creationId xmlns:a16="http://schemas.microsoft.com/office/drawing/2014/main" id="{C476530C-5AF0-4AE5-96BF-65B28A4B310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19A5D42C-30F9-488A-A27A-D4F672D8F7F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9B918DD-4E89-468D-BA04-60606159CA3B}"/>
              </a:ext>
            </a:extLst>
          </p:cNvPr>
          <p:cNvGrpSpPr/>
          <p:nvPr/>
        </p:nvGrpSpPr>
        <p:grpSpPr>
          <a:xfrm>
            <a:off x="1895826" y="1968062"/>
            <a:ext cx="2979662" cy="720080"/>
            <a:chOff x="395493" y="1797218"/>
            <a:chExt cx="2979662" cy="720080"/>
          </a:xfrm>
        </p:grpSpPr>
        <p:cxnSp>
          <p:nvCxnSpPr>
            <p:cNvPr id="47" name="Google Shape;95;p4">
              <a:extLst>
                <a:ext uri="{FF2B5EF4-FFF2-40B4-BE49-F238E27FC236}">
                  <a16:creationId xmlns:a16="http://schemas.microsoft.com/office/drawing/2014/main" id="{24336D14-F245-4C96-85B3-B137D8B31FDE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D2E7D67B-831D-4791-92A9-B6B856E55469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DBAC7BAB-5B27-4727-8752-B380405F6086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D5502CB6-ECC9-48EF-9A68-1C0A25F9805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id="{C59E8381-130E-44DF-9459-A7B0342D4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CED804B-E98D-4F7F-9E0A-043F5988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1E699B1-F6B6-4FFA-A13F-3520A6DB19E1}"/>
              </a:ext>
            </a:extLst>
          </p:cNvPr>
          <p:cNvGrpSpPr/>
          <p:nvPr/>
        </p:nvGrpSpPr>
        <p:grpSpPr>
          <a:xfrm>
            <a:off x="7393665" y="1968062"/>
            <a:ext cx="2979662" cy="720080"/>
            <a:chOff x="4666589" y="1796622"/>
            <a:chExt cx="2979662" cy="720080"/>
          </a:xfrm>
        </p:grpSpPr>
        <p:cxnSp>
          <p:nvCxnSpPr>
            <p:cNvPr id="54" name="Google Shape;95;p4">
              <a:extLst>
                <a:ext uri="{FF2B5EF4-FFF2-40B4-BE49-F238E27FC236}">
                  <a16:creationId xmlns:a16="http://schemas.microsoft.com/office/drawing/2014/main" id="{712F2C5A-E235-4070-83F0-28F83971D3C1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4E79E01-82F0-46D3-B2CD-33774394FDB3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DB2C9E03-7FF5-4261-83C8-266E633F3AFC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8D08680-4B81-4FA2-B127-AB355C165571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58" name="手繪多邊形 69">
                <a:extLst>
                  <a:ext uri="{FF2B5EF4-FFF2-40B4-BE49-F238E27FC236}">
                    <a16:creationId xmlns:a16="http://schemas.microsoft.com/office/drawing/2014/main" id="{F789357F-5EA8-40CD-B726-9198A98A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F4940370-2114-4579-BA34-5C1593CB4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60" name="Freeform 37">
                <a:extLst>
                  <a:ext uri="{FF2B5EF4-FFF2-40B4-BE49-F238E27FC236}">
                    <a16:creationId xmlns:a16="http://schemas.microsoft.com/office/drawing/2014/main" id="{78164D07-DD0B-41E2-913A-FEA5E0184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16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54007" y="0"/>
            <a:ext cx="8030605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806876" y="0"/>
            <a:ext cx="1650735" cy="14097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539812" y="0"/>
            <a:ext cx="3554121" cy="6858000"/>
          </a:xfrm>
          <a:custGeom>
            <a:avLst/>
            <a:gdLst>
              <a:gd name="connsiteX0" fmla="*/ 4152952 w 4539361"/>
              <a:gd name="connsiteY0" fmla="*/ 0 h 6858000"/>
              <a:gd name="connsiteX1" fmla="*/ 4539361 w 4539361"/>
              <a:gd name="connsiteY1" fmla="*/ 0 h 6858000"/>
              <a:gd name="connsiteX2" fmla="*/ 2232038 w 4539361"/>
              <a:gd name="connsiteY2" fmla="*/ 2286000 h 6858000"/>
              <a:gd name="connsiteX3" fmla="*/ 4515543 w 4539361"/>
              <a:gd name="connsiteY3" fmla="*/ 4572000 h 6858000"/>
              <a:gd name="connsiteX4" fmla="*/ 4527452 w 4539361"/>
              <a:gd name="connsiteY4" fmla="*/ 4572000 h 6858000"/>
              <a:gd name="connsiteX5" fmla="*/ 2243947 w 4539361"/>
              <a:gd name="connsiteY5" fmla="*/ 6858000 h 6858000"/>
              <a:gd name="connsiteX6" fmla="*/ 1857538 w 4539361"/>
              <a:gd name="connsiteY6" fmla="*/ 6858000 h 6858000"/>
              <a:gd name="connsiteX7" fmla="*/ 4141043 w 4539361"/>
              <a:gd name="connsiteY7" fmla="*/ 4572000 h 6858000"/>
              <a:gd name="connsiteX8" fmla="*/ 4129134 w 4539361"/>
              <a:gd name="connsiteY8" fmla="*/ 4572000 h 6858000"/>
              <a:gd name="connsiteX9" fmla="*/ 1845629 w 4539361"/>
              <a:gd name="connsiteY9" fmla="*/ 2286000 h 6858000"/>
              <a:gd name="connsiteX10" fmla="*/ 3691544 w 4539361"/>
              <a:gd name="connsiteY10" fmla="*/ 0 h 6858000"/>
              <a:gd name="connsiteX11" fmla="*/ 4077953 w 4539361"/>
              <a:gd name="connsiteY11" fmla="*/ 0 h 6858000"/>
              <a:gd name="connsiteX12" fmla="*/ 1770630 w 4539361"/>
              <a:gd name="connsiteY12" fmla="*/ 2286000 h 6858000"/>
              <a:gd name="connsiteX13" fmla="*/ 4054135 w 4539361"/>
              <a:gd name="connsiteY13" fmla="*/ 4572000 h 6858000"/>
              <a:gd name="connsiteX14" fmla="*/ 4066044 w 4539361"/>
              <a:gd name="connsiteY14" fmla="*/ 4572000 h 6858000"/>
              <a:gd name="connsiteX15" fmla="*/ 1782539 w 4539361"/>
              <a:gd name="connsiteY15" fmla="*/ 6858000 h 6858000"/>
              <a:gd name="connsiteX16" fmla="*/ 1396130 w 4539361"/>
              <a:gd name="connsiteY16" fmla="*/ 6858000 h 6858000"/>
              <a:gd name="connsiteX17" fmla="*/ 3679635 w 4539361"/>
              <a:gd name="connsiteY17" fmla="*/ 4572000 h 6858000"/>
              <a:gd name="connsiteX18" fmla="*/ 3667726 w 4539361"/>
              <a:gd name="connsiteY18" fmla="*/ 4572000 h 6858000"/>
              <a:gd name="connsiteX19" fmla="*/ 1384221 w 4539361"/>
              <a:gd name="connsiteY19" fmla="*/ 2286000 h 6858000"/>
              <a:gd name="connsiteX20" fmla="*/ 3230137 w 4539361"/>
              <a:gd name="connsiteY20" fmla="*/ 0 h 6858000"/>
              <a:gd name="connsiteX21" fmla="*/ 3616546 w 4539361"/>
              <a:gd name="connsiteY21" fmla="*/ 0 h 6858000"/>
              <a:gd name="connsiteX22" fmla="*/ 1309223 w 4539361"/>
              <a:gd name="connsiteY22" fmla="*/ 2286000 h 6858000"/>
              <a:gd name="connsiteX23" fmla="*/ 3592728 w 4539361"/>
              <a:gd name="connsiteY23" fmla="*/ 4572000 h 6858000"/>
              <a:gd name="connsiteX24" fmla="*/ 3604637 w 4539361"/>
              <a:gd name="connsiteY24" fmla="*/ 4572000 h 6858000"/>
              <a:gd name="connsiteX25" fmla="*/ 1321132 w 4539361"/>
              <a:gd name="connsiteY25" fmla="*/ 6858000 h 6858000"/>
              <a:gd name="connsiteX26" fmla="*/ 934723 w 4539361"/>
              <a:gd name="connsiteY26" fmla="*/ 6858000 h 6858000"/>
              <a:gd name="connsiteX27" fmla="*/ 3218228 w 4539361"/>
              <a:gd name="connsiteY27" fmla="*/ 4572000 h 6858000"/>
              <a:gd name="connsiteX28" fmla="*/ 3206319 w 4539361"/>
              <a:gd name="connsiteY28" fmla="*/ 4572000 h 6858000"/>
              <a:gd name="connsiteX29" fmla="*/ 922814 w 4539361"/>
              <a:gd name="connsiteY29" fmla="*/ 2286000 h 6858000"/>
              <a:gd name="connsiteX30" fmla="*/ 2768730 w 4539361"/>
              <a:gd name="connsiteY30" fmla="*/ 0 h 6858000"/>
              <a:gd name="connsiteX31" fmla="*/ 3155139 w 4539361"/>
              <a:gd name="connsiteY31" fmla="*/ 0 h 6858000"/>
              <a:gd name="connsiteX32" fmla="*/ 847816 w 4539361"/>
              <a:gd name="connsiteY32" fmla="*/ 2286000 h 6858000"/>
              <a:gd name="connsiteX33" fmla="*/ 3131321 w 4539361"/>
              <a:gd name="connsiteY33" fmla="*/ 4572000 h 6858000"/>
              <a:gd name="connsiteX34" fmla="*/ 3143230 w 4539361"/>
              <a:gd name="connsiteY34" fmla="*/ 4572000 h 6858000"/>
              <a:gd name="connsiteX35" fmla="*/ 859725 w 4539361"/>
              <a:gd name="connsiteY35" fmla="*/ 6858000 h 6858000"/>
              <a:gd name="connsiteX36" fmla="*/ 473316 w 4539361"/>
              <a:gd name="connsiteY36" fmla="*/ 6858000 h 6858000"/>
              <a:gd name="connsiteX37" fmla="*/ 2756821 w 4539361"/>
              <a:gd name="connsiteY37" fmla="*/ 4572000 h 6858000"/>
              <a:gd name="connsiteX38" fmla="*/ 2744912 w 4539361"/>
              <a:gd name="connsiteY38" fmla="*/ 4572000 h 6858000"/>
              <a:gd name="connsiteX39" fmla="*/ 461407 w 4539361"/>
              <a:gd name="connsiteY39" fmla="*/ 2286000 h 6858000"/>
              <a:gd name="connsiteX40" fmla="*/ 2307323 w 4539361"/>
              <a:gd name="connsiteY40" fmla="*/ 0 h 6858000"/>
              <a:gd name="connsiteX41" fmla="*/ 2693732 w 4539361"/>
              <a:gd name="connsiteY41" fmla="*/ 0 h 6858000"/>
              <a:gd name="connsiteX42" fmla="*/ 386409 w 4539361"/>
              <a:gd name="connsiteY42" fmla="*/ 2286000 h 6858000"/>
              <a:gd name="connsiteX43" fmla="*/ 2669914 w 4539361"/>
              <a:gd name="connsiteY43" fmla="*/ 4572000 h 6858000"/>
              <a:gd name="connsiteX44" fmla="*/ 2681823 w 4539361"/>
              <a:gd name="connsiteY44" fmla="*/ 4572000 h 6858000"/>
              <a:gd name="connsiteX45" fmla="*/ 398318 w 4539361"/>
              <a:gd name="connsiteY45" fmla="*/ 6858000 h 6858000"/>
              <a:gd name="connsiteX46" fmla="*/ 11909 w 4539361"/>
              <a:gd name="connsiteY46" fmla="*/ 6858000 h 6858000"/>
              <a:gd name="connsiteX47" fmla="*/ 2295414 w 4539361"/>
              <a:gd name="connsiteY47" fmla="*/ 4572000 h 6858000"/>
              <a:gd name="connsiteX48" fmla="*/ 2283505 w 4539361"/>
              <a:gd name="connsiteY48" fmla="*/ 4572000 h 6858000"/>
              <a:gd name="connsiteX49" fmla="*/ 0 w 4539361"/>
              <a:gd name="connsiteY49" fmla="*/ 228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39361" h="6858000">
                <a:moveTo>
                  <a:pt x="4152952" y="0"/>
                </a:moveTo>
                <a:lnTo>
                  <a:pt x="4539361" y="0"/>
                </a:lnTo>
                <a:lnTo>
                  <a:pt x="2232038" y="2286000"/>
                </a:lnTo>
                <a:lnTo>
                  <a:pt x="4515543" y="4572000"/>
                </a:lnTo>
                <a:lnTo>
                  <a:pt x="4527452" y="4572000"/>
                </a:lnTo>
                <a:lnTo>
                  <a:pt x="2243947" y="6858000"/>
                </a:lnTo>
                <a:lnTo>
                  <a:pt x="1857538" y="6858000"/>
                </a:lnTo>
                <a:lnTo>
                  <a:pt x="4141043" y="4572000"/>
                </a:lnTo>
                <a:lnTo>
                  <a:pt x="4129134" y="4572000"/>
                </a:lnTo>
                <a:lnTo>
                  <a:pt x="1845629" y="2286000"/>
                </a:lnTo>
                <a:close/>
                <a:moveTo>
                  <a:pt x="3691544" y="0"/>
                </a:moveTo>
                <a:lnTo>
                  <a:pt x="4077953" y="0"/>
                </a:lnTo>
                <a:lnTo>
                  <a:pt x="1770630" y="2286000"/>
                </a:lnTo>
                <a:lnTo>
                  <a:pt x="4054135" y="4572000"/>
                </a:lnTo>
                <a:lnTo>
                  <a:pt x="4066044" y="4572000"/>
                </a:lnTo>
                <a:lnTo>
                  <a:pt x="1782539" y="6858000"/>
                </a:lnTo>
                <a:lnTo>
                  <a:pt x="1396130" y="6858000"/>
                </a:lnTo>
                <a:lnTo>
                  <a:pt x="3679635" y="4572000"/>
                </a:lnTo>
                <a:lnTo>
                  <a:pt x="3667726" y="4572000"/>
                </a:lnTo>
                <a:lnTo>
                  <a:pt x="1384221" y="2286000"/>
                </a:lnTo>
                <a:close/>
                <a:moveTo>
                  <a:pt x="3230137" y="0"/>
                </a:moveTo>
                <a:lnTo>
                  <a:pt x="3616546" y="0"/>
                </a:lnTo>
                <a:lnTo>
                  <a:pt x="1309223" y="2286000"/>
                </a:lnTo>
                <a:lnTo>
                  <a:pt x="3592728" y="4572000"/>
                </a:lnTo>
                <a:lnTo>
                  <a:pt x="3604637" y="4572000"/>
                </a:lnTo>
                <a:lnTo>
                  <a:pt x="1321132" y="6858000"/>
                </a:lnTo>
                <a:lnTo>
                  <a:pt x="934723" y="6858000"/>
                </a:lnTo>
                <a:lnTo>
                  <a:pt x="3218228" y="4572000"/>
                </a:lnTo>
                <a:lnTo>
                  <a:pt x="3206319" y="4572000"/>
                </a:lnTo>
                <a:lnTo>
                  <a:pt x="922814" y="2286000"/>
                </a:lnTo>
                <a:close/>
                <a:moveTo>
                  <a:pt x="2768730" y="0"/>
                </a:moveTo>
                <a:lnTo>
                  <a:pt x="3155139" y="0"/>
                </a:lnTo>
                <a:lnTo>
                  <a:pt x="847816" y="2286000"/>
                </a:lnTo>
                <a:lnTo>
                  <a:pt x="3131321" y="4572000"/>
                </a:lnTo>
                <a:lnTo>
                  <a:pt x="3143230" y="4572000"/>
                </a:lnTo>
                <a:lnTo>
                  <a:pt x="859725" y="6858000"/>
                </a:lnTo>
                <a:lnTo>
                  <a:pt x="473316" y="6858000"/>
                </a:lnTo>
                <a:lnTo>
                  <a:pt x="2756821" y="4572000"/>
                </a:lnTo>
                <a:lnTo>
                  <a:pt x="2744912" y="4572000"/>
                </a:lnTo>
                <a:lnTo>
                  <a:pt x="461407" y="2286000"/>
                </a:lnTo>
                <a:close/>
                <a:moveTo>
                  <a:pt x="2307323" y="0"/>
                </a:moveTo>
                <a:lnTo>
                  <a:pt x="2693732" y="0"/>
                </a:lnTo>
                <a:lnTo>
                  <a:pt x="386409" y="2286000"/>
                </a:lnTo>
                <a:lnTo>
                  <a:pt x="2669914" y="4572000"/>
                </a:lnTo>
                <a:lnTo>
                  <a:pt x="2681823" y="4572000"/>
                </a:lnTo>
                <a:lnTo>
                  <a:pt x="398318" y="6858000"/>
                </a:lnTo>
                <a:lnTo>
                  <a:pt x="11909" y="6858000"/>
                </a:lnTo>
                <a:lnTo>
                  <a:pt x="2295414" y="4572000"/>
                </a:lnTo>
                <a:lnTo>
                  <a:pt x="2283505" y="4572000"/>
                </a:lnTo>
                <a:lnTo>
                  <a:pt x="0" y="2286000"/>
                </a:lnTo>
                <a:close/>
              </a:path>
            </a:pathLst>
          </a:custGeom>
          <a:blipFill>
            <a:blip r:embed="rId3">
              <a:grayscl/>
            </a:blip>
            <a:srcRect/>
            <a:stretch>
              <a:fillRect l="-84528" r="-840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29443" y="203237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29443" y="3079995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729443" y="412761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菱形 17"/>
          <p:cNvSpPr/>
          <p:nvPr/>
        </p:nvSpPr>
        <p:spPr>
          <a:xfrm>
            <a:off x="729443" y="5175232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615545" y="21207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團隊成員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15545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</a:t>
            </a:r>
            <a:r>
              <a:rPr lang="zh-CN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15545" y="421601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專題架構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15545" y="52636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智慧鏡介面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596463" y="2045988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5</a:t>
            </a:r>
            <a:endParaRPr lang="zh-CN" altLang="en-US" dirty="0"/>
          </a:p>
        </p:txBody>
      </p:sp>
      <p:sp>
        <p:nvSpPr>
          <p:cNvPr id="24" name="菱形 23"/>
          <p:cNvSpPr/>
          <p:nvPr/>
        </p:nvSpPr>
        <p:spPr>
          <a:xfrm>
            <a:off x="4596463" y="3093607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6</a:t>
            </a:r>
            <a:endParaRPr lang="zh-CN" altLang="en-US" dirty="0"/>
          </a:p>
        </p:txBody>
      </p:sp>
      <p:sp>
        <p:nvSpPr>
          <p:cNvPr id="25" name="菱形 24"/>
          <p:cNvSpPr/>
          <p:nvPr/>
        </p:nvSpPr>
        <p:spPr>
          <a:xfrm>
            <a:off x="4596463" y="414122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7</a:t>
            </a:r>
            <a:endParaRPr lang="zh-CN" altLang="en-US" dirty="0"/>
          </a:p>
        </p:txBody>
      </p:sp>
      <p:sp>
        <p:nvSpPr>
          <p:cNvPr id="26" name="菱形 25"/>
          <p:cNvSpPr/>
          <p:nvPr/>
        </p:nvSpPr>
        <p:spPr>
          <a:xfrm>
            <a:off x="4596463" y="518884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8</a:t>
            </a:r>
            <a:endParaRPr lang="zh-CN" altLang="en-US" dirty="0"/>
          </a:p>
        </p:txBody>
      </p:sp>
      <p:sp>
        <p:nvSpPr>
          <p:cNvPr id="27" name="文本框 18"/>
          <p:cNvSpPr txBox="1"/>
          <p:nvPr/>
        </p:nvSpPr>
        <p:spPr>
          <a:xfrm>
            <a:off x="5482565" y="213438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人臉辨識登入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5482565" y="318100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手勢辨識操作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5482565" y="422962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Web API 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資料庫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5482565" y="5277243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後端網頁 </a:t>
            </a:r>
            <a:r>
              <a:rPr lang="en-US" altLang="zh-TW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居家安全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本框 13">
            <a:extLst>
              <a:ext uri="{FF2B5EF4-FFF2-40B4-BE49-F238E27FC236}">
                <a16:creationId xmlns:a16="http://schemas.microsoft.com/office/drawing/2014/main" id="{86D0D400-9DDD-44A4-855C-8382D6074A51}"/>
              </a:ext>
            </a:extLst>
          </p:cNvPr>
          <p:cNvSpPr txBox="1"/>
          <p:nvPr/>
        </p:nvSpPr>
        <p:spPr>
          <a:xfrm>
            <a:off x="893763" y="451187"/>
            <a:ext cx="368241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20" y="1059180"/>
            <a:ext cx="7665192" cy="5798519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F83EE1C-1606-4100-AE36-06CE9CE590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0CDE27B1-AC1D-4C5E-AA38-79995D50B9C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FB6C217C-EE1A-4D03-896C-99AA286EC5F2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EA278863-B2D9-451F-A9A7-F70F2762684E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2B8A947D-F331-4125-9858-EDDF1FA91A5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4715292-9BFA-4CD9-96FC-2DD4BA706D7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508C842-2ABA-4ECC-A47E-9895199BC7C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1D464912-9B1D-4EAC-B7A4-639A312301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9106D3D4-EFAE-42F5-B286-0FD00DA392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3" name="平行四边形 2">
                  <a:extLst>
                    <a:ext uri="{FF2B5EF4-FFF2-40B4-BE49-F238E27FC236}">
                      <a16:creationId xmlns:a16="http://schemas.microsoft.com/office/drawing/2014/main" id="{D864727B-E597-4F10-9B15-5937048BF1E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ABAAC868-70B0-43D4-ADC1-34D2D8AF710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B590369D-7E4F-4C4E-B92C-5596872F6A9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FF54B94F-E21B-441A-A004-48EA3576AF0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直線接點 47">
              <a:extLst>
                <a:ext uri="{FF2B5EF4-FFF2-40B4-BE49-F238E27FC236}">
                  <a16:creationId xmlns:a16="http://schemas.microsoft.com/office/drawing/2014/main" id="{A86778E6-4BD5-4165-982A-8569EBC2C333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F2A39487-96C2-49C4-B3CC-94852B0E254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78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9721b513_0_5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17" name="Google Shape;117;g7e9721b513_0_5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9721b513_0_5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1" y="2756093"/>
            <a:ext cx="4601101" cy="38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e9721b51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381" y="2756093"/>
            <a:ext cx="6005888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e9721b513_0_5"/>
          <p:cNvSpPr/>
          <p:nvPr/>
        </p:nvSpPr>
        <p:spPr>
          <a:xfrm>
            <a:off x="5241444" y="4343918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4431" y="1833878"/>
            <a:ext cx="11369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               2.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擷取臉部照片轉換成灰階照片做儲存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F667D0A-6520-41D9-932A-1193B3F27560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ACF7CCE6-5C3E-43D9-A1A6-82C37151CE6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C5DB40E-C49A-4384-9E59-4E9A16A642FE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54A061E-4FC5-4495-BD8D-D9F1867613E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FFCD4B-9DD4-4FFE-8F98-15D42978F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B91BAF5-6582-4DCD-A999-5CB3C4CE996F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D373799-3FA6-4087-81FD-9E1DE155585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DF1ED86C-B873-437F-A7D4-8B84C06E0A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D62251A2-DB71-48A0-828A-9E44482BF97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6" name="平行四边形 2">
                  <a:extLst>
                    <a:ext uri="{FF2B5EF4-FFF2-40B4-BE49-F238E27FC236}">
                      <a16:creationId xmlns:a16="http://schemas.microsoft.com/office/drawing/2014/main" id="{33074940-9D4D-49F8-9A3E-1C4ED5E85D3B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D2B99219-B6F6-409C-A409-E443837609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1687AD39-5236-4C04-AD9B-DDA0E5786C1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文本框 17">
              <a:extLst>
                <a:ext uri="{FF2B5EF4-FFF2-40B4-BE49-F238E27FC236}">
                  <a16:creationId xmlns:a16="http://schemas.microsoft.com/office/drawing/2014/main" id="{D70FF465-46B7-4CBE-B427-57CBF67FD80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註冊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直線接點 47">
              <a:extLst>
                <a:ext uri="{FF2B5EF4-FFF2-40B4-BE49-F238E27FC236}">
                  <a16:creationId xmlns:a16="http://schemas.microsoft.com/office/drawing/2014/main" id="{884EBF98-0F23-4556-B584-2389CAD67DA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2EE5F4C-EAAF-4BE1-8C76-30E42520D47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07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35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6" y="2545781"/>
            <a:ext cx="5022124" cy="37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6272424" y="2518050"/>
            <a:ext cx="51972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opencv_lbphfaces</a:t>
            </a:r>
            <a:r>
              <a:rPr lang="en-US" sz="1200" dirty="0"/>
              <a:t>:</a:t>
            </a:r>
          </a:p>
          <a:p>
            <a:r>
              <a:rPr lang="en-US" sz="1200" dirty="0"/>
              <a:t>   threshold: 1.7976931348623157e+308</a:t>
            </a:r>
          </a:p>
          <a:p>
            <a:r>
              <a:rPr lang="en-US" sz="1200" dirty="0"/>
              <a:t>   radius: 1</a:t>
            </a:r>
          </a:p>
          <a:p>
            <a:r>
              <a:rPr lang="en-US" sz="1200" dirty="0"/>
              <a:t>   neighbors: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grid_x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grid_y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histograms:</a:t>
            </a:r>
          </a:p>
          <a:p>
            <a:r>
              <a:rPr lang="en-US" sz="1200" dirty="0"/>
              <a:t>      - !!</a:t>
            </a:r>
            <a:r>
              <a:rPr lang="en-US" sz="1200" dirty="0" err="1"/>
              <a:t>opencv</a:t>
            </a:r>
            <a:r>
              <a:rPr lang="en-US" sz="1200" dirty="0"/>
              <a:t>-matrix</a:t>
            </a:r>
          </a:p>
          <a:p>
            <a:r>
              <a:rPr lang="en-US" sz="1200" dirty="0"/>
              <a:t>         rows: 1</a:t>
            </a:r>
          </a:p>
          <a:p>
            <a:r>
              <a:rPr lang="en-US" sz="1200" dirty="0"/>
              <a:t>         cols: 16384</a:t>
            </a:r>
          </a:p>
          <a:p>
            <a:r>
              <a:rPr lang="en-US" sz="1200" dirty="0"/>
              <a:t>         </a:t>
            </a:r>
            <a:r>
              <a:rPr lang="en-US" sz="1200" dirty="0" err="1"/>
              <a:t>dt</a:t>
            </a:r>
            <a:r>
              <a:rPr lang="en-US" sz="1200" dirty="0"/>
              <a:t>: f</a:t>
            </a:r>
          </a:p>
          <a:p>
            <a:r>
              <a:rPr lang="en-US" sz="1200" dirty="0"/>
              <a:t>         data: [ 4.44444455e-02, 2.22222228e-02, 0., 0., 4.44444455e-03,</a:t>
            </a:r>
          </a:p>
          <a:p>
            <a:r>
              <a:rPr lang="en-US" sz="1200" dirty="0"/>
              <a:t>             0., 0., 2.22222228e-02, 0., 0., 0., 0., 0., 0., 0., 0.,</a:t>
            </a:r>
          </a:p>
          <a:p>
            <a:r>
              <a:rPr lang="en-US" sz="1200" dirty="0"/>
              <a:t>             8.88888910e-03, 5.77777773e-02, 0., 0., 4.44444455e-03, 0.,</a:t>
            </a:r>
          </a:p>
          <a:p>
            <a:r>
              <a:rPr lang="en-US" sz="1200" dirty="0"/>
              <a:t>             0., 0., 0., 0., 0., 0., 0., 0., 0., 4.44444455e-03,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1.33333337e-02, 0., 0., 4.44444455e-03, 1.33333337e-02,</a:t>
            </a:r>
          </a:p>
          <a:p>
            <a:r>
              <a:rPr lang="en-US" sz="1200" dirty="0"/>
              <a:t>             4.44444455e-03, 4.44444455e-03, 0., 0., 0., 0., 0., 0., 0.,</a:t>
            </a:r>
          </a:p>
          <a:p>
            <a:r>
              <a:rPr lang="en-US" sz="1200" dirty="0"/>
              <a:t>             0., 0., 0., 4.44444455e-03, 0., 0., 0., 0., 0., 0., 0., 0.,</a:t>
            </a:r>
            <a:br>
              <a:rPr lang="en-US" sz="1200" dirty="0"/>
            </a:br>
            <a:r>
              <a:rPr lang="en-US" sz="1200" dirty="0"/>
              <a:t> 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                                                             </a:t>
            </a:r>
            <a:endParaRPr lang="en-US" altLang="zh-TW" sz="1200" dirty="0"/>
          </a:p>
          <a:p>
            <a:r>
              <a:rPr lang="en-US" sz="1200" dirty="0"/>
              <a:t>   </a:t>
            </a:r>
            <a:r>
              <a:rPr lang="zh-TW" altLang="en-US" sz="1200" dirty="0"/>
              <a:t>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altLang="zh-TW" sz="1200" dirty="0"/>
          </a:p>
          <a:p>
            <a:r>
              <a:rPr lang="en-US" sz="1200" dirty="0"/>
              <a:t> </a:t>
            </a:r>
            <a:r>
              <a:rPr lang="zh-TW" altLang="en-US" sz="1200" dirty="0"/>
              <a:t>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19660" y="1434905"/>
            <a:ext cx="5293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分類器提取臉部特徵資料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2.LBPH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演算法進行訓練              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50665" y="1434905"/>
            <a:ext cx="4973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儲存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" name="Google Shape;136;g7e9721b513_0_5"/>
          <p:cNvSpPr/>
          <p:nvPr/>
        </p:nvSpPr>
        <p:spPr>
          <a:xfrm>
            <a:off x="5704601" y="4188470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D81EFD8-32D8-47FA-8005-AAC02A72F14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12B605AA-6721-4B27-BED5-BC4AC6D87C6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B73A9265-D404-4683-B510-7CB14212FF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0E16FF1-FA4B-47EE-9554-7003DD20FF3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5067297-8050-4687-BB94-A00FC2C203B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B1222DD3-74C6-4A8A-A82A-5C7E6434657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B0C0AEC-BD4A-40AE-AE2D-AD4BCD38059A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49CD4AB1-0D45-4435-BA2E-62678981F70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DF467A0D-FC02-4028-8F5C-AF26F57747D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1617A2D0-5C5F-472D-946D-22B6571B307A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C1628FBB-ACC4-4D32-AB6B-B8202777FC2C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E520777-0D02-4C78-827B-000405A65498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1C0ED5B1-E606-43EE-BFFC-F623A1B6AA0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2A7C8D0B-350E-40D4-99DF-93D99D664DF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E3ACC646-4973-474A-A384-E8EA1F064E3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04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9721b513_0_5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66" name="Google Shape;166;g7e9721b513_0_5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e9721b513_0_54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42" y="1887060"/>
            <a:ext cx="5553075" cy="4495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14431" y="1887060"/>
            <a:ext cx="5410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載入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2.Haarcascade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即時擷取臉部特徵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4.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使用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演算法進行辨識，並取得結果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D5D54DD-F9A4-4072-85FC-6E18322C585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F3B4EA4-85D4-462F-941F-E087010B816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F78D69C-C5F4-43EF-9E42-A68856C3D2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6B8DE4C-EB6F-4225-8527-387AF8E748A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885D11B-500F-48FE-A567-DF6FC4A10D2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C9FF8D69-7C19-45BF-B52D-F777F657C35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14A6D1A7-E690-4F59-87A6-8BE134C2FAA1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8C596C7D-99C3-414F-9649-1DA7810B39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BC820C2-EAA3-44BD-A8B0-8AABE539FD3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3F8902C1-3702-41BA-BCF4-2C70B421518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275A9AA-8AB4-469B-9C5D-529307ACD13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26E15C1A-1CF8-40CB-BD85-1674CAEDF86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1FAE1CE0-D413-4A0C-AA79-5B19F976907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42FF98A-7844-48A7-951C-2BF31483A03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C69AB0-3FCE-45DA-AF6F-FDA99F7283C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49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ace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800" y="1059120"/>
            <a:ext cx="5908730" cy="5259384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8AB129FD-097E-45BB-A9C2-968D6401C009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28969234-D82A-4684-8F16-959FE2064516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497F7DBC-DF7D-448D-A6D7-29F5CA53624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F67A58B-2B97-4E1E-A6FF-879E21C324A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F8E28A6-E29E-403A-BD49-4C0590B7579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63F9202D-4DB5-4253-9B94-7E6B5CA86FB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265DFC76-E6A7-47BB-B585-746B79DE07A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D180A48A-1529-4855-92FB-A84C4A5BA4F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558C40D-9331-4048-AE4F-D59017046C5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A2A46436-8858-41BE-B855-6458E231C301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E8F9D61-BE1D-46FE-B4A0-DD49A684E2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BB35A66A-10E6-4BDA-87F1-E9B5463E974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7A24EA7B-93DE-403F-8F1C-A0473B286E58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測試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700EAE91-39E8-4E58-BBA0-CCE9263ECB7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A735A496-5375-4673-95D8-818CCBEE9054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95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7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217" name="Google Shape;217;p7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21" name="Google Shape;221;p7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222" name="Google Shape;222;p7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7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7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227" name="Google Shape;227;p7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結果(影片展示)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29" name="Google Shape;229;p7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aiot05_project_f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6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手勢辨識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AD70B92-4CEB-47ED-8CF1-B7947188FE8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/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/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群組 54"/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1" name="平行四边形 2"/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6" name="直線接點 35"/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文本框 17"/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手勢辨識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/>
          <p:cNvSpPr txBox="1"/>
          <p:nvPr/>
        </p:nvSpPr>
        <p:spPr>
          <a:xfrm>
            <a:off x="6016089" y="2817380"/>
            <a:ext cx="43379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作業環境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程式語言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工具與套件 </a:t>
            </a:r>
            <a:r>
              <a:rPr lang="en-US" altLang="zh-TW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37578"/>
            <a:ext cx="3258019" cy="3269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人機互動不僅僅是文字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000" dirty="0">
                <a:latin typeface="+mn-ea"/>
              </a:rPr>
              <a:t>語音或者用滑鼠鍵盤控制的用戶圖像界面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為了提供更多豐富的途徑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此次專題改由透過手勢辨識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判斷手指數字進行智慧鏡操作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希望帶來耳目一新的效果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75" y="2433376"/>
            <a:ext cx="1051252" cy="1051252"/>
          </a:xfrm>
          <a:prstGeom prst="rect">
            <a:avLst/>
          </a:prstGeom>
        </p:spPr>
      </p:pic>
      <p:pic>
        <p:nvPicPr>
          <p:cNvPr id="2052" name="Picture 4" descr="「YOLO v3 logo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75" y="4495878"/>
            <a:ext cx="982244" cy="5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02" y="5094035"/>
            <a:ext cx="1089743" cy="1089743"/>
          </a:xfrm>
          <a:prstGeom prst="rect">
            <a:avLst/>
          </a:prstGeom>
        </p:spPr>
      </p:pic>
      <p:pic>
        <p:nvPicPr>
          <p:cNvPr id="94" name="python-logo.png" descr="python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573" y="3523886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32" y="5137165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Users\10002972\Downloads\markblogtensorflow-removebg-preview (1)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/>
          <a:stretch/>
        </p:blipFill>
        <p:spPr bwMode="auto">
          <a:xfrm>
            <a:off x="8847627" y="4260166"/>
            <a:ext cx="1797895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95" y="1247630"/>
            <a:ext cx="1216925" cy="10450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913746" y="2292664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WebCam</a:t>
            </a:r>
            <a:br>
              <a:rPr lang="en-US" altLang="zh-TW" u="sng" dirty="0"/>
            </a:br>
            <a:r>
              <a:rPr lang="en-US" altLang="zh-TW" sz="1000" b="1" dirty="0">
                <a:latin typeface="Adobe Gothic Std B" pitchFamily="34" charset="-128"/>
                <a:ea typeface="Adobe Gothic Std B" pitchFamily="34" charset="-128"/>
              </a:rPr>
              <a:t>Logitech C525</a:t>
            </a:r>
          </a:p>
          <a:p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532296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2" y="1521033"/>
            <a:ext cx="2090680" cy="148786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381686" y="2725764"/>
            <a:ext cx="1806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Raspberry Pi 4 </a:t>
            </a:r>
          </a:p>
          <a:p>
            <a:pPr algn="ctr"/>
            <a:r>
              <a:rPr lang="it-IT" altLang="zh-TW" sz="1000" b="1" dirty="0"/>
              <a:t>Model B 4GB</a:t>
            </a:r>
          </a:p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7211668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09" y="1182723"/>
            <a:ext cx="1544905" cy="154490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5109918" y="2723265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Detect.py</a:t>
            </a:r>
          </a:p>
          <a:p>
            <a:pPr algn="ctr"/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9571233" y="3044297"/>
            <a:ext cx="0" cy="88273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88" y="4000514"/>
            <a:ext cx="1300741" cy="1992556"/>
          </a:xfrm>
          <a:prstGeom prst="rect">
            <a:avLst/>
          </a:prstGeom>
        </p:spPr>
      </p:pic>
      <p:cxnSp>
        <p:nvCxnSpPr>
          <p:cNvPr id="42" name="直線單箭頭接點 41"/>
          <p:cNvCxnSpPr/>
          <p:nvPr/>
        </p:nvCxnSpPr>
        <p:spPr>
          <a:xfrm flipH="1">
            <a:off x="7282501" y="5052719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29" y="4016842"/>
            <a:ext cx="1882488" cy="188248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4997622" y="5923822"/>
            <a:ext cx="18061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Server</a:t>
            </a:r>
            <a:br>
              <a:rPr lang="it-IT" altLang="zh-TW" b="1" dirty="0"/>
            </a:br>
            <a:r>
              <a:rPr lang="en-US" altLang="zh-TW" sz="1000" dirty="0"/>
              <a:t>Apache Tomcat</a:t>
            </a:r>
            <a:br>
              <a:rPr lang="en-US" altLang="zh-TW" sz="1000" dirty="0"/>
            </a:br>
            <a:r>
              <a:rPr lang="en-US" altLang="zh-TW" sz="1000" dirty="0"/>
              <a:t>9.0.29</a:t>
            </a:r>
            <a:endParaRPr lang="en-US" altLang="zh-TW" sz="1000" b="1" dirty="0">
              <a:ea typeface="Adobe Gothic Std B" pitchFamily="34" charset="-128"/>
            </a:endParaRPr>
          </a:p>
          <a:p>
            <a:pPr algn="ctr"/>
            <a:endParaRPr lang="it-IT" altLang="zh-TW" b="1" dirty="0"/>
          </a:p>
          <a:p>
            <a:pPr algn="ctr"/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714371" y="5984906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</a:t>
            </a:r>
          </a:p>
          <a:p>
            <a:pPr algn="ctr"/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3594429" y="5054400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" y="4348595"/>
            <a:ext cx="2893661" cy="1408248"/>
          </a:xfrm>
          <a:prstGeom prst="rect">
            <a:avLst/>
          </a:prstGeom>
        </p:spPr>
      </p:pic>
      <p:sp>
        <p:nvSpPr>
          <p:cNvPr id="68" name="平行四边形 2">
            <a:extLst>
              <a:ext uri="{FF2B5EF4-FFF2-40B4-BE49-F238E27FC236}">
                <a16:creationId xmlns:a16="http://schemas.microsoft.com/office/drawing/2014/main" id="{D7411E36-CA1B-4797-8F1D-9F233AB84C0F}"/>
              </a:ext>
            </a:extLst>
          </p:cNvPr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平行四边形 2">
            <a:extLst>
              <a:ext uri="{FF2B5EF4-FFF2-40B4-BE49-F238E27FC236}">
                <a16:creationId xmlns:a16="http://schemas.microsoft.com/office/drawing/2014/main" id="{024E618C-6330-47FD-8D7F-1EF0AC82896A}"/>
              </a:ext>
            </a:extLst>
          </p:cNvPr>
          <p:cNvSpPr/>
          <p:nvPr/>
        </p:nvSpPr>
        <p:spPr>
          <a:xfrm>
            <a:off x="236241" y="307794"/>
            <a:ext cx="1215902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00894AB-835D-4A5A-8F7A-C86595B656C9}"/>
              </a:ext>
            </a:extLst>
          </p:cNvPr>
          <p:cNvCxnSpPr/>
          <p:nvPr/>
        </p:nvCxnSpPr>
        <p:spPr>
          <a:xfrm flipH="1">
            <a:off x="220641" y="293045"/>
            <a:ext cx="686032" cy="68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4C7E43E-078C-464B-AABF-190A90761BE7}"/>
              </a:ext>
            </a:extLst>
          </p:cNvPr>
          <p:cNvCxnSpPr>
            <a:cxnSpLocks/>
          </p:cNvCxnSpPr>
          <p:nvPr/>
        </p:nvCxnSpPr>
        <p:spPr>
          <a:xfrm>
            <a:off x="228077" y="995339"/>
            <a:ext cx="4765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9BF310F5-0020-4FE8-A56B-53542E658EC8}"/>
              </a:ext>
            </a:extLst>
          </p:cNvPr>
          <p:cNvCxnSpPr/>
          <p:nvPr/>
        </p:nvCxnSpPr>
        <p:spPr>
          <a:xfrm>
            <a:off x="940519" y="293045"/>
            <a:ext cx="490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31C49CDC-FC2F-4554-B7D8-72CEE3A3FF23}"/>
              </a:ext>
            </a:extLst>
          </p:cNvPr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6F0B90FA-B54C-44B3-808D-6741FF37317B}"/>
                </a:ext>
              </a:extLst>
            </p:cNvPr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DF9C47BA-66A0-4C2B-BE34-865ABD9D1194}"/>
                </a:ext>
              </a:extLst>
            </p:cNvPr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76" name="平行四边形 2">
                <a:extLst>
                  <a:ext uri="{FF2B5EF4-FFF2-40B4-BE49-F238E27FC236}">
                    <a16:creationId xmlns:a16="http://schemas.microsoft.com/office/drawing/2014/main" id="{9B056445-EDE9-492B-AB22-4AD062F1B8CC}"/>
                  </a:ext>
                </a:extLst>
              </p:cNvPr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9739A601-606B-4B6C-B247-C5082C4B366C}"/>
                  </a:ext>
                </a:extLst>
              </p:cNvPr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C4F17574-5F4A-4304-B98F-BF3F2FC14066}"/>
                  </a:ext>
                </a:extLst>
              </p:cNvPr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17">
            <a:extLst>
              <a:ext uri="{FF2B5EF4-FFF2-40B4-BE49-F238E27FC236}">
                <a16:creationId xmlns:a16="http://schemas.microsoft.com/office/drawing/2014/main" id="{7243CCBA-D994-47F9-B8C1-D154521AD745}"/>
              </a:ext>
            </a:extLst>
          </p:cNvPr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動作流程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80" name="直線接點 47">
            <a:extLst>
              <a:ext uri="{FF2B5EF4-FFF2-40B4-BE49-F238E27FC236}">
                <a16:creationId xmlns:a16="http://schemas.microsoft.com/office/drawing/2014/main" id="{5E940468-9B9C-401B-8662-8B35B4F54393}"/>
              </a:ext>
            </a:extLst>
          </p:cNvPr>
          <p:cNvCxnSpPr/>
          <p:nvPr/>
        </p:nvCxnSpPr>
        <p:spPr>
          <a:xfrm flipV="1">
            <a:off x="787043" y="997288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4F2332E1-3128-49FE-95A0-B1B84D7F9A46}"/>
              </a:ext>
            </a:extLst>
          </p:cNvPr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https://lh4.googleusercontent.com/4G-HiEQ5-IBjT6QsUUnPB4RGmeNcpDEH2jH8u10Aj4OglYHzh3QdSMunyEdD1wLzkB3Rh3cuwSatk_eFXQGP0BOft2M_7gSwyRpKCy_lw_6Xy6FNvHpcGuLPJY9RtIqZh3prU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2" y="3429000"/>
            <a:ext cx="1406409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-_CAhRrrCWELbqfXWoDhbo3mj8RyPIweSoTXA_Xk6BqbUm86IU8C6MDU6Blycp7TnQxoeCq27QoP9xDMLBgzxtZF2fhybvD0dO0N3efnLLC2AanV7TmttGJ8yFblaPJMbIogo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1" y="3429000"/>
            <a:ext cx="1534625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5.googleusercontent.com/3zmix5WYCoK4pu-XErEknMKYxiNzLiMspH9mW79F6Ut1ajxT5xbNMaIHD_LleuACXOo4NlwTRcOT8q_b4-shkWmwbketMsQHa9kmjfH-3zOLVf3L6GlFcmLCIs6_Ke58mqLUh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" y="3429000"/>
            <a:ext cx="1466699" cy="1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981560" y="1613635"/>
            <a:ext cx="2979662" cy="720080"/>
            <a:chOff x="395493" y="1797218"/>
            <a:chExt cx="2979662" cy="720080"/>
          </a:xfrm>
        </p:grpSpPr>
        <p:cxnSp>
          <p:nvCxnSpPr>
            <p:cNvPr id="49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69" y="1931855"/>
              <a:ext cx="20611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採用</a:t>
              </a:r>
              <a:r>
                <a:rPr lang="en-US" altLang="zh-TW" sz="2800" b="1" dirty="0"/>
                <a:t>Yolov3</a:t>
              </a:r>
              <a:endParaRPr lang="en-US" sz="2800" b="1" dirty="0"/>
            </a:p>
          </p:txBody>
        </p:sp>
        <p:sp>
          <p:nvSpPr>
            <p:cNvPr id="57" name="橢圓 56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044482" y="1765524"/>
            <a:ext cx="594236" cy="391298"/>
            <a:chOff x="-427038" y="1174750"/>
            <a:chExt cx="6535738" cy="4303713"/>
          </a:xfrm>
          <a:solidFill>
            <a:schemeClr val="bg1"/>
          </a:solidFill>
        </p:grpSpPr>
        <p:sp>
          <p:nvSpPr>
            <p:cNvPr id="67" name="Freeform 28"/>
            <p:cNvSpPr>
              <a:spLocks noEditPoints="1"/>
            </p:cNvSpPr>
            <p:nvPr/>
          </p:nvSpPr>
          <p:spPr bwMode="auto">
            <a:xfrm>
              <a:off x="-427038" y="4832350"/>
              <a:ext cx="6535738" cy="646113"/>
            </a:xfrm>
            <a:custGeom>
              <a:avLst/>
              <a:gdLst>
                <a:gd name="T0" fmla="*/ 1216 w 1218"/>
                <a:gd name="T1" fmla="*/ 2 h 120"/>
                <a:gd name="T2" fmla="*/ 1211 w 1218"/>
                <a:gd name="T3" fmla="*/ 0 h 120"/>
                <a:gd name="T4" fmla="*/ 7 w 1218"/>
                <a:gd name="T5" fmla="*/ 0 h 120"/>
                <a:gd name="T6" fmla="*/ 2 w 1218"/>
                <a:gd name="T7" fmla="*/ 2 h 120"/>
                <a:gd name="T8" fmla="*/ 0 w 1218"/>
                <a:gd name="T9" fmla="*/ 7 h 120"/>
                <a:gd name="T10" fmla="*/ 160 w 1218"/>
                <a:gd name="T11" fmla="*/ 120 h 120"/>
                <a:gd name="T12" fmla="*/ 1058 w 1218"/>
                <a:gd name="T13" fmla="*/ 120 h 120"/>
                <a:gd name="T14" fmla="*/ 1218 w 1218"/>
                <a:gd name="T15" fmla="*/ 7 h 120"/>
                <a:gd name="T16" fmla="*/ 1216 w 1218"/>
                <a:gd name="T17" fmla="*/ 2 h 120"/>
                <a:gd name="T18" fmla="*/ 700 w 1218"/>
                <a:gd name="T19" fmla="*/ 81 h 120"/>
                <a:gd name="T20" fmla="*/ 518 w 1218"/>
                <a:gd name="T21" fmla="*/ 81 h 120"/>
                <a:gd name="T22" fmla="*/ 518 w 1218"/>
                <a:gd name="T23" fmla="*/ 39 h 120"/>
                <a:gd name="T24" fmla="*/ 700 w 1218"/>
                <a:gd name="T25" fmla="*/ 39 h 120"/>
                <a:gd name="T26" fmla="*/ 700 w 1218"/>
                <a:gd name="T27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8" h="120">
                  <a:moveTo>
                    <a:pt x="1216" y="2"/>
                  </a:moveTo>
                  <a:cubicBezTo>
                    <a:pt x="1215" y="1"/>
                    <a:pt x="1213" y="0"/>
                    <a:pt x="1211" y="0"/>
                  </a:cubicBezTo>
                  <a:lnTo>
                    <a:pt x="7" y="0"/>
                  </a:ln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8"/>
                    <a:pt x="19" y="120"/>
                    <a:pt x="160" y="120"/>
                  </a:cubicBezTo>
                  <a:lnTo>
                    <a:pt x="1058" y="120"/>
                  </a:lnTo>
                  <a:cubicBezTo>
                    <a:pt x="1199" y="120"/>
                    <a:pt x="1217" y="8"/>
                    <a:pt x="1218" y="7"/>
                  </a:cubicBezTo>
                  <a:cubicBezTo>
                    <a:pt x="1218" y="5"/>
                    <a:pt x="1217" y="3"/>
                    <a:pt x="1216" y="2"/>
                  </a:cubicBezTo>
                  <a:close/>
                  <a:moveTo>
                    <a:pt x="700" y="81"/>
                  </a:moveTo>
                  <a:lnTo>
                    <a:pt x="518" y="81"/>
                  </a:lnTo>
                  <a:lnTo>
                    <a:pt x="518" y="39"/>
                  </a:lnTo>
                  <a:lnTo>
                    <a:pt x="700" y="39"/>
                  </a:lnTo>
                  <a:lnTo>
                    <a:pt x="700" y="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147637" y="1174750"/>
              <a:ext cx="5386388" cy="3425825"/>
            </a:xfrm>
            <a:custGeom>
              <a:avLst/>
              <a:gdLst>
                <a:gd name="T0" fmla="*/ 25 w 1004"/>
                <a:gd name="T1" fmla="*/ 637 h 637"/>
                <a:gd name="T2" fmla="*/ 979 w 1004"/>
                <a:gd name="T3" fmla="*/ 637 h 637"/>
                <a:gd name="T4" fmla="*/ 1004 w 1004"/>
                <a:gd name="T5" fmla="*/ 612 h 637"/>
                <a:gd name="T6" fmla="*/ 1004 w 1004"/>
                <a:gd name="T7" fmla="*/ 25 h 637"/>
                <a:gd name="T8" fmla="*/ 979 w 1004"/>
                <a:gd name="T9" fmla="*/ 0 h 637"/>
                <a:gd name="T10" fmla="*/ 25 w 1004"/>
                <a:gd name="T11" fmla="*/ 0 h 637"/>
                <a:gd name="T12" fmla="*/ 0 w 1004"/>
                <a:gd name="T13" fmla="*/ 25 h 637"/>
                <a:gd name="T14" fmla="*/ 0 w 1004"/>
                <a:gd name="T15" fmla="*/ 612 h 637"/>
                <a:gd name="T16" fmla="*/ 25 w 1004"/>
                <a:gd name="T17" fmla="*/ 637 h 637"/>
                <a:gd name="T18" fmla="*/ 87 w 1004"/>
                <a:gd name="T19" fmla="*/ 88 h 637"/>
                <a:gd name="T20" fmla="*/ 917 w 1004"/>
                <a:gd name="T21" fmla="*/ 88 h 637"/>
                <a:gd name="T22" fmla="*/ 917 w 1004"/>
                <a:gd name="T23" fmla="*/ 549 h 637"/>
                <a:gd name="T24" fmla="*/ 87 w 1004"/>
                <a:gd name="T25" fmla="*/ 549 h 637"/>
                <a:gd name="T26" fmla="*/ 87 w 1004"/>
                <a:gd name="T27" fmla="*/ 88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4" h="637">
                  <a:moveTo>
                    <a:pt x="25" y="637"/>
                  </a:moveTo>
                  <a:lnTo>
                    <a:pt x="979" y="637"/>
                  </a:lnTo>
                  <a:cubicBezTo>
                    <a:pt x="993" y="637"/>
                    <a:pt x="1004" y="625"/>
                    <a:pt x="1004" y="612"/>
                  </a:cubicBezTo>
                  <a:lnTo>
                    <a:pt x="1004" y="25"/>
                  </a:lnTo>
                  <a:cubicBezTo>
                    <a:pt x="1004" y="11"/>
                    <a:pt x="993" y="0"/>
                    <a:pt x="979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612"/>
                  </a:lnTo>
                  <a:cubicBezTo>
                    <a:pt x="0" y="625"/>
                    <a:pt x="11" y="637"/>
                    <a:pt x="25" y="637"/>
                  </a:cubicBezTo>
                  <a:close/>
                  <a:moveTo>
                    <a:pt x="87" y="88"/>
                  </a:moveTo>
                  <a:lnTo>
                    <a:pt x="917" y="88"/>
                  </a:lnTo>
                  <a:lnTo>
                    <a:pt x="917" y="549"/>
                  </a:lnTo>
                  <a:lnTo>
                    <a:pt x="87" y="549"/>
                  </a:lnTo>
                  <a:lnTo>
                    <a:pt x="87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264926" y="2424024"/>
            <a:ext cx="283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Yolo(you only look once)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4" y="3424687"/>
            <a:ext cx="1446337" cy="1453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9" y="1839763"/>
            <a:ext cx="4714875" cy="303847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744B6E1-622C-489F-AF23-4C0D09C964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08A9B4E-0970-49AB-82A8-A0E00DE2F1D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4F099400-66CE-4CED-8CEF-782589CC746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D414A69-440D-4898-9A3A-A00912653546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B742268-C4FD-4C57-BF29-E369610554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570464C0-BC95-4460-AF82-F9FBD1846E7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3619C0B-2124-4943-B469-5435B5FEBDA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61BC5B54-CD4F-42D2-9810-CC72C568DB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4A81083F-A7D2-45EC-8FFE-EDC9E1416819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5422ECEF-109B-45A4-9CB7-A8DAC56C233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753EAA96-16C9-400D-9120-267E03AF608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F82ACCD4-83F1-4CD2-85EC-4CB37A961CB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文本框 17">
              <a:extLst>
                <a:ext uri="{FF2B5EF4-FFF2-40B4-BE49-F238E27FC236}">
                  <a16:creationId xmlns:a16="http://schemas.microsoft.com/office/drawing/2014/main" id="{B2834BBF-2E28-4E40-B16C-766CB7B93D3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直線接點 47">
              <a:extLst>
                <a:ext uri="{FF2B5EF4-FFF2-40B4-BE49-F238E27FC236}">
                  <a16:creationId xmlns:a16="http://schemas.microsoft.com/office/drawing/2014/main" id="{C938B578-17D4-4BA4-85E5-748643DBCBBB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0F8BA745-657F-4CE4-ACCE-0848FA6511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成員介紹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90396" y="1242466"/>
            <a:ext cx="2886931" cy="1797007"/>
            <a:chOff x="160946" y="1308847"/>
            <a:chExt cx="3639206" cy="226527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6" y="1308847"/>
              <a:ext cx="2886931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5" y="1513954"/>
              <a:ext cx="2906150" cy="14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99" y="1728397"/>
              <a:ext cx="2878253" cy="14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15" y="1935399"/>
              <a:ext cx="2890448" cy="144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46" y="2134117"/>
              <a:ext cx="2850506" cy="1440000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12" y="1244688"/>
            <a:ext cx="3186036" cy="1799173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>
            <a:off x="3414333" y="2310667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281456" y="3270968"/>
            <a:ext cx="0" cy="77724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51" y="1250090"/>
            <a:ext cx="2926210" cy="179917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81" y="4134468"/>
            <a:ext cx="3487788" cy="2163076"/>
          </a:xfrm>
          <a:prstGeom prst="rect">
            <a:avLst/>
          </a:prstGeom>
        </p:spPr>
      </p:pic>
      <p:cxnSp>
        <p:nvCxnSpPr>
          <p:cNvPr id="43" name="直線單箭頭接點 42"/>
          <p:cNvCxnSpPr/>
          <p:nvPr/>
        </p:nvCxnSpPr>
        <p:spPr>
          <a:xfrm>
            <a:off x="7800496" y="2310668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7641731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6" y="4013431"/>
            <a:ext cx="3187547" cy="2390660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flipH="1">
            <a:off x="3290696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120352" y="4239224"/>
            <a:ext cx="1254547" cy="14477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2" y="4582374"/>
            <a:ext cx="1225512" cy="122551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1105645" y="5834577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Weigihts</a:t>
            </a:r>
            <a:br>
              <a:rPr lang="en-US" altLang="zh-TW" u="sng" dirty="0"/>
            </a:br>
            <a:endParaRPr lang="en-US" altLang="zh-TW" sz="1000" b="1" dirty="0"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dirty="0"/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48308F83-BF22-4443-A31F-FD3879BAD48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88" name="平行四边形 2">
              <a:extLst>
                <a:ext uri="{FF2B5EF4-FFF2-40B4-BE49-F238E27FC236}">
                  <a16:creationId xmlns:a16="http://schemas.microsoft.com/office/drawing/2014/main" id="{DE585B87-6FF2-4BA5-A26C-BF73942C17F8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平行四边形 2">
              <a:extLst>
                <a:ext uri="{FF2B5EF4-FFF2-40B4-BE49-F238E27FC236}">
                  <a16:creationId xmlns:a16="http://schemas.microsoft.com/office/drawing/2014/main" id="{16C40519-2750-48B8-B6A2-0D220570AB8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4EFB18E-0BF4-466D-8F73-16AAE89BFD9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4C8E85DA-D403-493A-87FD-52F313E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6C7CD02-C556-426B-86F0-6BD9182AD7A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3342401F-421E-4452-A97E-4F7DE12411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BA3AD1A7-6694-4643-9C46-B23E58BEB98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B8E5922D-FE60-4A3C-A4E6-1249548221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99" name="平行四边形 2">
                  <a:extLst>
                    <a:ext uri="{FF2B5EF4-FFF2-40B4-BE49-F238E27FC236}">
                      <a16:creationId xmlns:a16="http://schemas.microsoft.com/office/drawing/2014/main" id="{152864EF-C217-4B71-B45A-9D70F6F67AA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線接點 99">
                  <a:extLst>
                    <a:ext uri="{FF2B5EF4-FFF2-40B4-BE49-F238E27FC236}">
                      <a16:creationId xmlns:a16="http://schemas.microsoft.com/office/drawing/2014/main" id="{E9456C45-F3A9-48E5-BD4A-0961C989AEB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>
                  <a:extLst>
                    <a:ext uri="{FF2B5EF4-FFF2-40B4-BE49-F238E27FC236}">
                      <a16:creationId xmlns:a16="http://schemas.microsoft.com/office/drawing/2014/main" id="{630AD420-FAA6-49CF-8EE6-6DD2C0EA1F8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文本框 17">
              <a:extLst>
                <a:ext uri="{FF2B5EF4-FFF2-40B4-BE49-F238E27FC236}">
                  <a16:creationId xmlns:a16="http://schemas.microsoft.com/office/drawing/2014/main" id="{CE72C609-A0E0-498A-891A-3B74A225312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5" name="直線接點 47">
              <a:extLst>
                <a:ext uri="{FF2B5EF4-FFF2-40B4-BE49-F238E27FC236}">
                  <a16:creationId xmlns:a16="http://schemas.microsoft.com/office/drawing/2014/main" id="{6DA14F80-19FC-4335-95EE-C9D55769B84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5FB7D5A6-2C40-4C45-BD83-769129A2AE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234947" y="-4348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996BE0-44D0-40BE-943C-F1DF505D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6" y="151942"/>
            <a:ext cx="9764488" cy="6554115"/>
          </a:xfrm>
          <a:prstGeom prst="rect">
            <a:avLst/>
          </a:prstGeom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1236"/>
              </p:ext>
            </p:extLst>
          </p:nvPr>
        </p:nvGraphicFramePr>
        <p:xfrm>
          <a:off x="1060869" y="1003491"/>
          <a:ext cx="10070263" cy="582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Visio" r:id="rId6" imgW="11182423" imgH="6467580" progId="Visio.Drawing.15">
                  <p:embed/>
                </p:oleObj>
              </mc:Choice>
              <mc:Fallback>
                <p:oleObj name="Visio" r:id="rId6" imgW="11182423" imgH="64675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0869" y="1003491"/>
                        <a:ext cx="10070263" cy="582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E078BD6E-524D-4E69-AF90-93EACD04981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493C5FDC-0BC6-4177-9FA4-7F6204AFE42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62FDC717-E432-4749-8CAB-5628F0572F8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E486239-5A44-420B-8B2D-B07962DAD94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4FC9A1C-A17B-4D3F-B865-F4932AFF92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FAE1F54-48E3-4F61-8C65-3B65CB839BD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EDCD9364-A154-4285-A489-22F5EEC177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92AA7B06-5CD5-4FBB-93E5-175BD35BC13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7E7A668A-DFE7-47B4-9261-DAED8F757FF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3C1D8239-C42F-400D-B2E2-DF5111F5591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BC9423E-EEC4-4D87-8292-D5BF9767EDFB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5E5CCB2D-C435-457D-AB45-59102CF2620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1E58A0CC-C4CE-4CFC-BCBA-E177D265C7B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頁面操作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5B58BE3C-A806-48B0-BF93-505837B3D876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B57ACE5-0F87-4629-B327-EFF99C60927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42" y="1532140"/>
            <a:ext cx="2499680" cy="444387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95" y="1552515"/>
            <a:ext cx="2504240" cy="445198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96737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中距離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63339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近距離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FA4AE99-2E0C-49BC-85C7-3D586E60B8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690AD36F-FB4A-42E5-A3B1-B4BBAEF6E31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9D9A696-62EC-49C8-81AC-D2B62D5E1C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D5BF14F7-0DC4-4B1A-9634-2363791F7CA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DD41CFA0-AFBD-4E66-8FC6-A3C48DCE1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4FC4499-B8E4-43C9-986B-165DD4C0818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2801F0B6-F8E6-401D-B877-73F7B35BA44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15ABC19F-1FCA-4864-8865-8C3B1B8195A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5D0EF087-7B60-4824-9829-DC6A1DBC0A3E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8C5ABB28-2C74-4EA7-B283-71EA6B4324A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8693B28F-74E5-47B6-A930-AB9328ABCBB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C73EBF8E-E1F7-4822-8A6D-D43E04F1AF1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F6D0DEA5-D98C-4C35-BD8C-460B2B32C35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成果展示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線接點 47">
              <a:extLst>
                <a:ext uri="{FF2B5EF4-FFF2-40B4-BE49-F238E27FC236}">
                  <a16:creationId xmlns:a16="http://schemas.microsoft.com/office/drawing/2014/main" id="{DE4431D0-8286-4EBB-B76F-8E223DEF522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DE97560-2220-4023-9151-835E62D182A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7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27505" y="2967335"/>
            <a:ext cx="6336992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altLang="zh-TW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 API &amp; </a:t>
            </a:r>
            <a:r>
              <a:rPr lang="zh-TW" altLang="en-US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7020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76361" y="2861809"/>
            <a:ext cx="3048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Rest</a:t>
            </a:r>
            <a:r>
              <a:rPr lang="zh-TW" altLang="en-US" sz="2000" dirty="0">
                <a:latin typeface="+mn-ea"/>
              </a:rPr>
              <a:t>一種網路架構風格，近幾年來此概念已經被實作在大型網路系統中</a:t>
            </a:r>
            <a:r>
              <a:rPr lang="en-US" altLang="zh-TW" sz="2000" dirty="0">
                <a:latin typeface="+mn-ea"/>
              </a:rPr>
              <a:t>。</a:t>
            </a:r>
            <a:r>
              <a:rPr lang="zh-TW" altLang="en-US" sz="2000" dirty="0">
                <a:latin typeface="+mn-ea"/>
              </a:rPr>
              <a:t>此外它具有節省伺服器的計算資源和</a:t>
            </a:r>
            <a:r>
              <a:rPr lang="zh-TW" altLang="en-US" sz="2000" dirty="0">
                <a:latin typeface="+mn-ea"/>
                <a:sym typeface="Calibri"/>
              </a:rPr>
              <a:t>跨平台傳遞資料等優點。</a:t>
            </a:r>
            <a:endParaRPr lang="zh-TW" altLang="en-US" sz="2000" dirty="0"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18046" y="2934488"/>
            <a:ext cx="363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使用資料庫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:</a:t>
            </a:r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 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MySQL</a:t>
            </a:r>
          </a:p>
          <a:p>
            <a:r>
              <a:rPr lang="zh-TW" altLang="en-US" sz="2000" dirty="0">
                <a:latin typeface="+mn-ea"/>
              </a:rPr>
              <a:t>使用軟體與技術</a:t>
            </a:r>
            <a:r>
              <a:rPr lang="en-US" altLang="zh-TW" sz="2000" dirty="0">
                <a:latin typeface="+mn-ea"/>
              </a:rPr>
              <a:t>: </a:t>
            </a:r>
            <a:r>
              <a:rPr lang="en-US" altLang="zh-TW" sz="2000" dirty="0" err="1">
                <a:latin typeface="+mn-ea"/>
              </a:rPr>
              <a:t>Java,REST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使用框架</a:t>
            </a:r>
            <a:r>
              <a:rPr lang="en-US" altLang="zh-TW" sz="2000" dirty="0">
                <a:latin typeface="+mn-ea"/>
              </a:rPr>
              <a:t>: jersey</a:t>
            </a:r>
          </a:p>
          <a:p>
            <a:r>
              <a:rPr lang="zh-TW" altLang="en-US" sz="2000" dirty="0">
                <a:latin typeface="+mn-ea"/>
              </a:rPr>
              <a:t>開發工具</a:t>
            </a:r>
            <a:r>
              <a:rPr lang="en-US" altLang="zh-TW" sz="2000" dirty="0">
                <a:latin typeface="+mn-ea"/>
              </a:rPr>
              <a:t>:Eclipse</a:t>
            </a:r>
            <a:endParaRPr lang="zh-TW" altLang="en-US" sz="2000" dirty="0">
              <a:latin typeface="+mn-ea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569217A-F37D-4416-8A72-02338EAF18AE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46A3AAD9-968E-4B2D-9F41-A7ED7075708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29B27BEB-A5B9-4AF4-B54C-E4549278071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330BB2D-9DF3-4C3D-B6C8-974FC3AAAD6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AEFD9B3-9D0B-4FE0-BD98-F209B8F0171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29108D9-5AB2-4C99-897B-A25E26C36ED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9F183555-20A4-468E-9C8C-F068603B724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02905D26-6713-48AB-BB49-83717BDD152B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F361967D-6455-47B8-80A4-BB9DE24348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7" name="平行四边形 2">
                  <a:extLst>
                    <a:ext uri="{FF2B5EF4-FFF2-40B4-BE49-F238E27FC236}">
                      <a16:creationId xmlns:a16="http://schemas.microsoft.com/office/drawing/2014/main" id="{B5F89BD1-347C-418E-BB0B-2D595F655B2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FDD77BED-9F0F-4E64-A8E9-A105D42E4AF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6248FA5-E1BD-4150-BA7C-C31928E45BB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文本框 17">
              <a:extLst>
                <a:ext uri="{FF2B5EF4-FFF2-40B4-BE49-F238E27FC236}">
                  <a16:creationId xmlns:a16="http://schemas.microsoft.com/office/drawing/2014/main" id="{7D7D1525-4FCC-4868-AD04-F1C2550A483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Web API 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資料庫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7">
              <a:extLst>
                <a:ext uri="{FF2B5EF4-FFF2-40B4-BE49-F238E27FC236}">
                  <a16:creationId xmlns:a16="http://schemas.microsoft.com/office/drawing/2014/main" id="{6A5FAAB8-63BF-43E1-A087-80304A9FD49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04B7C154-76F5-4DCE-800F-E77C104344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4EBD097-7CDB-4E95-9745-87652498145D}"/>
              </a:ext>
            </a:extLst>
          </p:cNvPr>
          <p:cNvGrpSpPr/>
          <p:nvPr/>
        </p:nvGrpSpPr>
        <p:grpSpPr>
          <a:xfrm>
            <a:off x="1448215" y="2089050"/>
            <a:ext cx="2979662" cy="720080"/>
            <a:chOff x="395493" y="1797218"/>
            <a:chExt cx="2979662" cy="720080"/>
          </a:xfrm>
        </p:grpSpPr>
        <p:cxnSp>
          <p:nvCxnSpPr>
            <p:cNvPr id="73" name="Google Shape;95;p4">
              <a:extLst>
                <a:ext uri="{FF2B5EF4-FFF2-40B4-BE49-F238E27FC236}">
                  <a16:creationId xmlns:a16="http://schemas.microsoft.com/office/drawing/2014/main" id="{741602EF-E8FD-4E1B-B35C-918648947A0B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E2E3E770-AB2E-499F-9D09-EB299391229E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1AC8AE09-38BF-4C44-82B3-FC9F51ED217E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9FC6164E-F838-48B0-9385-032190F1B770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09BE854F-5285-4D32-87F3-86C6959C4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B77FD8C1-F2AD-43DD-A280-5A3AE093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3CDEE424-376D-4044-BFCA-65DE569E9E1F}"/>
              </a:ext>
            </a:extLst>
          </p:cNvPr>
          <p:cNvGrpSpPr/>
          <p:nvPr/>
        </p:nvGrpSpPr>
        <p:grpSpPr>
          <a:xfrm>
            <a:off x="6794308" y="2091832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>
              <a:extLst>
                <a:ext uri="{FF2B5EF4-FFF2-40B4-BE49-F238E27FC236}">
                  <a16:creationId xmlns:a16="http://schemas.microsoft.com/office/drawing/2014/main" id="{8B1C5843-2D7A-4411-ADFC-5426777A901C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14FA426B-A5BE-4181-BFEE-E05E5B247580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54C03BC4-7054-47AB-810C-5ED775A7E5F8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39625148-50F9-4371-B09D-7480243D5885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84" name="手繪多邊形 69">
                <a:extLst>
                  <a:ext uri="{FF2B5EF4-FFF2-40B4-BE49-F238E27FC236}">
                    <a16:creationId xmlns:a16="http://schemas.microsoft.com/office/drawing/2014/main" id="{B576102D-4045-4C22-8872-545A0F5F7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E072E07A-6A8D-4FEC-AB88-DC495853F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A3E012EE-2747-40BF-A5DA-591A0C58A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-319885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8C824E-59DD-473E-9ED2-A625F773ACF1}"/>
              </a:ext>
            </a:extLst>
          </p:cNvPr>
          <p:cNvSpPr/>
          <p:nvPr/>
        </p:nvSpPr>
        <p:spPr>
          <a:xfrm>
            <a:off x="5062599" y="1980137"/>
            <a:ext cx="1128978" cy="11289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6CF985-D3DD-481A-94F9-F5817D8D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2" y="4725544"/>
            <a:ext cx="1283986" cy="1283986"/>
          </a:xfrm>
          <a:prstGeom prst="rect">
            <a:avLst/>
          </a:prstGeom>
        </p:spPr>
      </p:pic>
      <p:sp>
        <p:nvSpPr>
          <p:cNvPr id="8" name="圓柱形 7">
            <a:extLst>
              <a:ext uri="{FF2B5EF4-FFF2-40B4-BE49-F238E27FC236}">
                <a16:creationId xmlns:a16="http://schemas.microsoft.com/office/drawing/2014/main" id="{ECBA35D9-6C42-4D45-B5FB-E50012CBEA6F}"/>
              </a:ext>
            </a:extLst>
          </p:cNvPr>
          <p:cNvSpPr/>
          <p:nvPr/>
        </p:nvSpPr>
        <p:spPr>
          <a:xfrm>
            <a:off x="7806991" y="1683810"/>
            <a:ext cx="1380450" cy="183599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62B0A1-6467-4E70-AC19-C82674265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8" y="1706687"/>
            <a:ext cx="1790246" cy="179024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782533" y="2462784"/>
            <a:ext cx="144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Database</a:t>
            </a:r>
          </a:p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84889" y="2339160"/>
            <a:ext cx="12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Web API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776092" y="208977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3677270" y="26568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510080" y="2096844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左箭號 34"/>
          <p:cNvSpPr/>
          <p:nvPr/>
        </p:nvSpPr>
        <p:spPr>
          <a:xfrm>
            <a:off x="6450586" y="268913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>
            <a:off x="5116268" y="3443192"/>
            <a:ext cx="484632" cy="97840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5677087" y="350664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017266" y="3626517"/>
            <a:ext cx="15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魔鏡介面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52864" y="6091851"/>
            <a:ext cx="19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Web Server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C4AE62E-42EB-47D0-BCE2-6B531EBC6B8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F0DF3E00-1AE4-4041-BD85-A779C26939F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E37A4BA6-8BCD-4B1C-BAAA-52F0A013EE9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D5F90A3-B405-494D-86BD-96D941608D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4AD26BC-16B3-4578-8F07-88C77566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FE1BE330-30B7-48B5-BCAE-6BA9FF3440B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0193D66F-D0FA-4BAF-9D19-A08A27C4E11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2442C615-E3A9-4616-BA72-650F75A3819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947FF713-6E87-4B20-A455-655E1055CB2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7" name="平行四边形 2">
                  <a:extLst>
                    <a:ext uri="{FF2B5EF4-FFF2-40B4-BE49-F238E27FC236}">
                      <a16:creationId xmlns:a16="http://schemas.microsoft.com/office/drawing/2014/main" id="{907A2B4F-788F-48BF-BF47-89A8F560DD8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C080CA6C-D38C-4554-B6F3-B936744DAE8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id="{CCD531E7-B251-4F79-80D5-2FE1DB95C98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文本框 17">
              <a:extLst>
                <a:ext uri="{FF2B5EF4-FFF2-40B4-BE49-F238E27FC236}">
                  <a16:creationId xmlns:a16="http://schemas.microsoft.com/office/drawing/2014/main" id="{903E4D5B-68DC-4ABF-AD68-BBB979353F6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直線接點 47">
              <a:extLst>
                <a:ext uri="{FF2B5EF4-FFF2-40B4-BE49-F238E27FC236}">
                  <a16:creationId xmlns:a16="http://schemas.microsoft.com/office/drawing/2014/main" id="{A892828C-0812-4229-B6F2-E03D5D685C6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A59762F-80ED-4901-8E2F-5355854216B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8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65" y="1548348"/>
            <a:ext cx="8077626" cy="7671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0" y="2558887"/>
            <a:ext cx="5408128" cy="4117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84" y="2869635"/>
            <a:ext cx="5224300" cy="2917584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CFCCE076-CB98-41BB-8671-28CF1E7F4BC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A5CB2EA-2BC4-4528-8295-8F01444A827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B3E97330-6CF4-48E0-A1D3-69259245DC41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59D444B-364D-46FC-A4ED-4626BB8D19F2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90AB3FD9-34D4-4087-991A-15AAC58BB47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0C42E9A2-18E7-46D7-9888-58F5A49A62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FDB0135F-09A4-4C9E-A920-F4676BD82B5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98C8A566-6BE8-4196-AE91-156CF674AC32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B624DC0A-6535-436F-89AB-B3F3CC8C3CA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00551CD3-0550-4903-8656-4D8CE0F8C0A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378DF393-6DD3-4B69-917C-00B1F3039CE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F6D890B-BACB-4FE8-A5E8-FCA78E626D3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文本框 17">
              <a:extLst>
                <a:ext uri="{FF2B5EF4-FFF2-40B4-BE49-F238E27FC236}">
                  <a16:creationId xmlns:a16="http://schemas.microsoft.com/office/drawing/2014/main" id="{3D2D1611-3805-4D3A-A087-C99C8CF94AB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資料庫實作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直線接點 47">
              <a:extLst>
                <a:ext uri="{FF2B5EF4-FFF2-40B4-BE49-F238E27FC236}">
                  <a16:creationId xmlns:a16="http://schemas.microsoft.com/office/drawing/2014/main" id="{D0C3EFE3-9FFF-4433-8721-12CC864651C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708DEE6-4432-4F53-A9AB-CFB2532F298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61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API</a:t>
            </a:r>
            <a:r>
              <a:rPr lang="zh-TW" altLang="en-US" sz="3200" b="1" dirty="0">
                <a:solidFill>
                  <a:schemeClr val="bg1"/>
                </a:solidFill>
              </a:rPr>
              <a:t>實作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5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7" y="1287255"/>
            <a:ext cx="11789267" cy="151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41" y="3104915"/>
            <a:ext cx="10637382" cy="334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92D5F0E-7085-4610-AB20-A2E8EBC9AE4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07ACA9CA-D020-4C61-AF93-5791D6347AD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4FCD4BF6-AE1B-4F97-8416-065B5181E78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C6BAB53-B27A-4466-AE49-6A4A67A9A91C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CE88B285-EC8D-47F0-8D81-493A048A2FE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409002C-71C6-4C30-8151-B5CA80A9BA7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E055382F-BFEA-4A0A-8CDB-985EC37370B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DC090BD6-B2AA-4961-B0D0-24E6FC554A6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76FAB79E-DA76-42CB-9F93-D2CDB72365B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62" name="平行四边形 2">
                  <a:extLst>
                    <a:ext uri="{FF2B5EF4-FFF2-40B4-BE49-F238E27FC236}">
                      <a16:creationId xmlns:a16="http://schemas.microsoft.com/office/drawing/2014/main" id="{65F78074-12F4-49B1-B596-6F86B65F493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id="{780FEF6D-B635-4983-A216-2AF9881F459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B49DBD30-7FE4-44B6-A519-A1E3EEEB470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文本框 17">
              <a:extLst>
                <a:ext uri="{FF2B5EF4-FFF2-40B4-BE49-F238E27FC236}">
                  <a16:creationId xmlns:a16="http://schemas.microsoft.com/office/drawing/2014/main" id="{18DEED28-CE20-4F71-8D4E-BEAC74A6FAC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API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直線接點 47">
              <a:extLst>
                <a:ext uri="{FF2B5EF4-FFF2-40B4-BE49-F238E27FC236}">
                  <a16:creationId xmlns:a16="http://schemas.microsoft.com/office/drawing/2014/main" id="{7CB51952-D8F1-4812-82CF-1CEFCAC19C6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AB3888A-ED7C-41D8-B067-7B14914A1AC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6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8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62232" y="2551837"/>
            <a:ext cx="3957343" cy="175432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b="1" dirty="0">
                <a:solidFill>
                  <a:schemeClr val="bg1"/>
                </a:solidFill>
              </a:rPr>
              <a:t>後端網頁和</a:t>
            </a:r>
            <a:endParaRPr lang="en-US" altLang="zh-TW" sz="5400" b="1" dirty="0">
              <a:solidFill>
                <a:schemeClr val="bg1"/>
              </a:solidFill>
            </a:endParaRPr>
          </a:p>
          <a:p>
            <a:pPr algn="r"/>
            <a:r>
              <a:rPr lang="zh-TW" altLang="en-US" sz="5400" b="1" dirty="0">
                <a:solidFill>
                  <a:schemeClr val="bg1"/>
                </a:solidFill>
              </a:rPr>
              <a:t>居家安全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10540231" y="7597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2525487" y="5134266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1972" y="359616"/>
            <a:ext cx="2913962" cy="63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3200" b="1" dirty="0">
                <a:solidFill>
                  <a:schemeClr val="accent2"/>
                </a:solidFill>
              </a:rPr>
              <a:t>成員介紹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37133" y="1268412"/>
            <a:ext cx="2073806" cy="2697661"/>
            <a:chOff x="1177394" y="2085688"/>
            <a:chExt cx="2073806" cy="2697661"/>
          </a:xfrm>
        </p:grpSpPr>
        <p:sp>
          <p:nvSpPr>
            <p:cNvPr id="6" name="菱形 5"/>
            <p:cNvSpPr/>
            <p:nvPr/>
          </p:nvSpPr>
          <p:spPr>
            <a:xfrm rot="16200000">
              <a:off x="1527844" y="2075318"/>
              <a:ext cx="1372908" cy="1393648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77394" y="3709877"/>
              <a:ext cx="2073806" cy="1073472"/>
              <a:chOff x="9093922" y="2192795"/>
              <a:chExt cx="1724320" cy="107347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邱猷龍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後端網頁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sp>
        <p:nvSpPr>
          <p:cNvPr id="3" name="平行四边形 2"/>
          <p:cNvSpPr/>
          <p:nvPr/>
        </p:nvSpPr>
        <p:spPr>
          <a:xfrm>
            <a:off x="2484462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2484463" y="3896236"/>
            <a:ext cx="2073806" cy="2697661"/>
            <a:chOff x="3765198" y="2085688"/>
            <a:chExt cx="2073806" cy="2697661"/>
          </a:xfrm>
        </p:grpSpPr>
        <p:sp>
          <p:nvSpPr>
            <p:cNvPr id="44" name="菱形 4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29"/>
            <p:cNvGrpSpPr/>
            <p:nvPr/>
          </p:nvGrpSpPr>
          <p:grpSpPr>
            <a:xfrm>
              <a:off x="3765198" y="3709877"/>
              <a:ext cx="2073806" cy="1073472"/>
              <a:chOff x="9093922" y="2192795"/>
              <a:chExt cx="1724320" cy="1073472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張哲維</a:t>
                </a:r>
                <a:endPara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文本框 31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前端網頁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48" name="群組 47"/>
          <p:cNvGrpSpPr/>
          <p:nvPr/>
        </p:nvGrpSpPr>
        <p:grpSpPr>
          <a:xfrm>
            <a:off x="6753657" y="3879302"/>
            <a:ext cx="2073806" cy="2669961"/>
            <a:chOff x="3765198" y="2085688"/>
            <a:chExt cx="2073806" cy="2669961"/>
          </a:xfrm>
        </p:grpSpPr>
        <p:sp>
          <p:nvSpPr>
            <p:cNvPr id="49" name="菱形 48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陳翰勳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資料庫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網路爬蟲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632109" y="1269006"/>
            <a:ext cx="2073806" cy="2669961"/>
            <a:chOff x="3765198" y="2085688"/>
            <a:chExt cx="2073806" cy="2669961"/>
          </a:xfrm>
        </p:grpSpPr>
        <p:sp>
          <p:nvSpPr>
            <p:cNvPr id="54" name="菱形 5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許景順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手勢辨識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4588111" y="1257383"/>
            <a:ext cx="2073806" cy="2357183"/>
            <a:chOff x="3765198" y="2085688"/>
            <a:chExt cx="2073806" cy="2357183"/>
          </a:xfrm>
        </p:grpSpPr>
        <p:sp>
          <p:nvSpPr>
            <p:cNvPr id="10" name="菱形 9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765198" y="3709877"/>
              <a:ext cx="2073806" cy="732994"/>
              <a:chOff x="9093922" y="2192795"/>
              <a:chExt cx="1724320" cy="73299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楊智詠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093923" y="2542351"/>
                <a:ext cx="1724318" cy="38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人臉辨識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b="33673"/>
          <a:stretch/>
        </p:blipFill>
        <p:spPr>
          <a:xfrm>
            <a:off x="2621366" y="3614566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/>
        </p:blipFill>
        <p:spPr>
          <a:xfrm>
            <a:off x="2621366" y="3604115"/>
            <a:ext cx="1800000" cy="1800000"/>
          </a:xfrm>
          <a:prstGeom prst="rect">
            <a:avLst/>
          </a:prstGeom>
        </p:spPr>
      </p:pic>
      <p:pic>
        <p:nvPicPr>
          <p:cNvPr id="1026" name="Picture 2" descr="D:\Camera\20140528_1615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 rot="5400000">
            <a:off x="902178" y="115909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37728"/>
          <a:stretch/>
        </p:blipFill>
        <p:spPr bwMode="auto">
          <a:xfrm>
            <a:off x="8801886" y="792105"/>
            <a:ext cx="1700027" cy="20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7" y="991969"/>
            <a:ext cx="1271075" cy="18760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EBAD6F-FC8E-45B8-91BC-DDFA5EF409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7" y="3600217"/>
            <a:ext cx="1445062" cy="19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016089" y="2817380"/>
            <a:ext cx="4337956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作業環境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程式語言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工具與套件 </a:t>
            </a:r>
            <a:r>
              <a:rPr lang="en-US" altLang="zh-TW" sz="20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44673"/>
            <a:ext cx="3258019" cy="28079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智慧鏡主要用手勢來操作。受限硬體的架構，所以設計一個後端</a:t>
            </a:r>
            <a:r>
              <a:rPr lang="en-US" altLang="zh-TW" sz="2000" dirty="0">
                <a:latin typeface="+mn-ea"/>
              </a:rPr>
              <a:t>Web</a:t>
            </a:r>
            <a:r>
              <a:rPr lang="zh-TW" altLang="en-US" sz="2000" dirty="0">
                <a:latin typeface="+mn-ea"/>
              </a:rPr>
              <a:t>，輔助使用者使用智慧鏡，並結合社群活動和</a:t>
            </a:r>
            <a:r>
              <a:rPr lang="en-US" altLang="zh-TW" sz="2000" dirty="0">
                <a:latin typeface="+mn-ea"/>
              </a:rPr>
              <a:t>IoT</a:t>
            </a:r>
            <a:r>
              <a:rPr lang="zh-TW" altLang="en-US" sz="2000" dirty="0">
                <a:latin typeface="+mn-ea"/>
              </a:rPr>
              <a:t>家電串流，增加智慧鏡的使用性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設計目的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使用技術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43" name="Picture 4" descr="C:\Users\Jason Chiu\Downloads\未命名圖表 (3).png">
            <a:extLst>
              <a:ext uri="{FF2B5EF4-FFF2-40B4-BE49-F238E27FC236}">
                <a16:creationId xmlns:a16="http://schemas.microsoft.com/office/drawing/2014/main" id="{6623DB17-ABEC-4A4D-BF2B-6A4BA300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7" y="4574314"/>
            <a:ext cx="744900" cy="7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Jason Chiu\Downloads\未命名圖表 (2).png">
            <a:extLst>
              <a:ext uri="{FF2B5EF4-FFF2-40B4-BE49-F238E27FC236}">
                <a16:creationId xmlns:a16="http://schemas.microsoft.com/office/drawing/2014/main" id="{6041B327-FBB7-4F52-A4BB-6DB667A24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62096" b="56260"/>
          <a:stretch/>
        </p:blipFill>
        <p:spPr bwMode="auto">
          <a:xfrm>
            <a:off x="9241647" y="4574314"/>
            <a:ext cx="1112398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3ABDE4C-8A60-4D6E-8E09-C1981D82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4" y="5519622"/>
            <a:ext cx="1432302" cy="516631"/>
          </a:xfrm>
          <a:prstGeom prst="rect">
            <a:avLst/>
          </a:prstGeom>
        </p:spPr>
      </p:pic>
      <p:pic>
        <p:nvPicPr>
          <p:cNvPr id="47" name="Picture 2" descr="C:\Users\Jason Chiu\Downloads\未命名圖表 (1).png">
            <a:extLst>
              <a:ext uri="{FF2B5EF4-FFF2-40B4-BE49-F238E27FC236}">
                <a16:creationId xmlns:a16="http://schemas.microsoft.com/office/drawing/2014/main" id="{1C7FAB67-E2E6-49BF-9D83-C486CBDB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3524214"/>
            <a:ext cx="1927800" cy="9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「bootstrap」的圖片搜尋結果">
            <a:extLst>
              <a:ext uri="{FF2B5EF4-FFF2-40B4-BE49-F238E27FC236}">
                <a16:creationId xmlns:a16="http://schemas.microsoft.com/office/drawing/2014/main" id="{CDE31ECC-E90F-4865-BA8A-7AA30879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039" y="3679171"/>
            <a:ext cx="757617" cy="7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瀏覽器 圖示」的圖片搜尋結果">
            <a:extLst>
              <a:ext uri="{FF2B5EF4-FFF2-40B4-BE49-F238E27FC236}">
                <a16:creationId xmlns:a16="http://schemas.microsoft.com/office/drawing/2014/main" id="{9E48FA42-7068-4AEF-8070-570C8D69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2732767"/>
            <a:ext cx="669068" cy="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DA8AEE1-B166-4EA5-9988-2A7BC0CA4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8317" y="2689314"/>
            <a:ext cx="874868" cy="712521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3F025D11-C283-463C-A0A5-023078C3CC2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8" name="平行四边形 2">
              <a:extLst>
                <a:ext uri="{FF2B5EF4-FFF2-40B4-BE49-F238E27FC236}">
                  <a16:creationId xmlns:a16="http://schemas.microsoft.com/office/drawing/2014/main" id="{D9355A0B-47EC-4982-8F34-FDD054F8C95E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2">
              <a:extLst>
                <a:ext uri="{FF2B5EF4-FFF2-40B4-BE49-F238E27FC236}">
                  <a16:creationId xmlns:a16="http://schemas.microsoft.com/office/drawing/2014/main" id="{49646CBA-0FB7-4494-9572-0757D52A886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53C4D6E0-A5BD-4F10-AEB8-48FD0036FF2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5758145B-622B-446C-BFC5-FB36977FBD7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847B4A7F-DC5B-4306-B197-96ABD82FB9AA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3CE6AE4F-3CC7-4A27-BAA5-89ADCC3DF91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09ABE6CA-0A92-4EF5-B233-21BD12743927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588DA281-D7D3-4A4C-8A8A-A84427BAE2C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5C2AF74D-58BF-4F0E-AC2D-38766D33206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7C361C87-8F68-4695-B5AF-92A4B263AE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0C3674BE-56DF-434C-B8BC-178E5FD4A29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文本框 17">
              <a:extLst>
                <a:ext uri="{FF2B5EF4-FFF2-40B4-BE49-F238E27FC236}">
                  <a16:creationId xmlns:a16="http://schemas.microsoft.com/office/drawing/2014/main" id="{0BE6E3EA-45C5-48A7-803F-A40708FCAC8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後端網頁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線接點 47">
              <a:extLst>
                <a:ext uri="{FF2B5EF4-FFF2-40B4-BE49-F238E27FC236}">
                  <a16:creationId xmlns:a16="http://schemas.microsoft.com/office/drawing/2014/main" id="{D87B0870-55E1-42B5-B7A6-B8A494504A48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7C7EBC1A-370E-4A8C-B9E0-C7561B293AC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2" y="1520612"/>
            <a:ext cx="9936350" cy="2416387"/>
          </a:xfrm>
          <a:prstGeom prst="rect">
            <a:avLst/>
          </a:prstGeom>
        </p:spPr>
      </p:pic>
      <p:pic>
        <p:nvPicPr>
          <p:cNvPr id="1026" name="Picture 2" descr="「樹莓派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11" y="4498445"/>
            <a:ext cx="1500099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肘形接點 5"/>
          <p:cNvCxnSpPr>
            <a:endCxn id="1026" idx="3"/>
          </p:cNvCxnSpPr>
          <p:nvPr/>
        </p:nvCxnSpPr>
        <p:spPr>
          <a:xfrm rot="5400000">
            <a:off x="5537728" y="4116650"/>
            <a:ext cx="1525322" cy="5733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661807" y="5833533"/>
            <a:ext cx="1351903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73867" y="1983934"/>
            <a:ext cx="1358983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登入註冊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94134" y="3931266"/>
            <a:ext cx="135898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照片瀏覽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個人化設定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5709" y="4660540"/>
            <a:ext cx="1358983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居家安全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影像串流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C:\Users\Jason Chiu\Downloads\未命名圖表 (7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04" y="4880239"/>
            <a:ext cx="809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/>
          <p:cNvCxnSpPr>
            <a:stCxn id="1026" idx="1"/>
            <a:endCxn id="1027" idx="3"/>
          </p:cNvCxnSpPr>
          <p:nvPr/>
        </p:nvCxnSpPr>
        <p:spPr>
          <a:xfrm flipH="1">
            <a:off x="3444229" y="5165989"/>
            <a:ext cx="10693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CA56973-85C7-4D0C-85BC-BC266955710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64" name="平行四边形 2">
              <a:extLst>
                <a:ext uri="{FF2B5EF4-FFF2-40B4-BE49-F238E27FC236}">
                  <a16:creationId xmlns:a16="http://schemas.microsoft.com/office/drawing/2014/main" id="{64AB0AFA-B959-4907-B4C0-1510B0667B99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2">
              <a:extLst>
                <a:ext uri="{FF2B5EF4-FFF2-40B4-BE49-F238E27FC236}">
                  <a16:creationId xmlns:a16="http://schemas.microsoft.com/office/drawing/2014/main" id="{1745C259-3CF0-46B0-9F95-8A0B0BBE0A0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BB7920B3-E10B-4E15-8040-5E17B4B03AD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51217F5-5AC3-43E7-928F-AB08FFE2C105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F6DB6989-1E63-4D4B-ABA3-FA774E02998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C612DE2-4FA6-4564-A78B-9D4B92AFF01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1B218B76-8AFE-4984-AD92-5747D94555C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EA4AF70B-FF96-435F-A370-5C995204321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5" name="平行四边形 2">
                  <a:extLst>
                    <a:ext uri="{FF2B5EF4-FFF2-40B4-BE49-F238E27FC236}">
                      <a16:creationId xmlns:a16="http://schemas.microsoft.com/office/drawing/2014/main" id="{9BAC1EC1-D2EF-4B25-B096-40AD354E4DA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線接點 75">
                  <a:extLst>
                    <a:ext uri="{FF2B5EF4-FFF2-40B4-BE49-F238E27FC236}">
                      <a16:creationId xmlns:a16="http://schemas.microsoft.com/office/drawing/2014/main" id="{C8EA54D2-1DE4-4FB5-9B93-325B3BC8136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016CDF08-26E3-4029-9CCA-0F5030A04BB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17">
              <a:extLst>
                <a:ext uri="{FF2B5EF4-FFF2-40B4-BE49-F238E27FC236}">
                  <a16:creationId xmlns:a16="http://schemas.microsoft.com/office/drawing/2014/main" id="{76F545B4-BC30-40DF-95EA-7AB073F0B7C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設計架構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直線接點 47">
              <a:extLst>
                <a:ext uri="{FF2B5EF4-FFF2-40B4-BE49-F238E27FC236}">
                  <a16:creationId xmlns:a16="http://schemas.microsoft.com/office/drawing/2014/main" id="{464B8C2A-63E8-4557-B0A9-DA6F477FF97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38575E60-0747-4A1A-93CD-7A14CD26F7A1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976463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690109" y="384958"/>
            <a:ext cx="4603627" cy="815991"/>
            <a:chOff x="8386922" y="2014885"/>
            <a:chExt cx="4743171" cy="815991"/>
          </a:xfrm>
        </p:grpSpPr>
        <p:sp>
          <p:nvSpPr>
            <p:cNvPr id="23" name="矩形 22"/>
            <p:cNvSpPr/>
            <p:nvPr/>
          </p:nvSpPr>
          <p:spPr>
            <a:xfrm>
              <a:off x="8386922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後端網頁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90289" y="1922964"/>
            <a:ext cx="5936306" cy="1159393"/>
            <a:chOff x="8386920" y="2192795"/>
            <a:chExt cx="6469413" cy="1159393"/>
          </a:xfrm>
        </p:grpSpPr>
        <p:sp>
          <p:nvSpPr>
            <p:cNvPr id="26" name="矩形 25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RWD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式網頁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帳號註冊登入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2.Sidebar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功能模塊化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4277" y="4505852"/>
            <a:ext cx="3009048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首頁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相簿瀏覽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社群活動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設定功能頁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鏡面資訊設定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天氣設定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股市設定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54562" y="263495"/>
            <a:ext cx="2266378" cy="4565181"/>
            <a:chOff x="1421326" y="1515154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1326" y="1515154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954" y="1971440"/>
              <a:ext cx="2129071" cy="35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48249" y="9919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03" y="1500641"/>
            <a:ext cx="2140665" cy="358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C:\Users\Jason Chiu\Downloads\未命名圖表 (4).png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9" y="4325476"/>
            <a:ext cx="3726701" cy="257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4" y="4469077"/>
            <a:ext cx="3417166" cy="171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04" y="382470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media">
            <a:hlinkClick r:id="" action="ppaction://media"/>
            <a:extLst>
              <a:ext uri="{FF2B5EF4-FFF2-40B4-BE49-F238E27FC236}">
                <a16:creationId xmlns:a16="http://schemas.microsoft.com/office/drawing/2014/main" id="{CB742222-6F7C-4D90-8F7C-E702CC90F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908"/>
          <a:stretch/>
        </p:blipFill>
        <p:spPr>
          <a:xfrm>
            <a:off x="208053" y="1443493"/>
            <a:ext cx="10193556" cy="518996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050687-756D-4BBB-B56B-2CC03D775563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AD354866-96A0-468F-9F87-917B2EED053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27EEE6CD-EEED-4309-82B5-CD5AEDE281A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D846207-2A61-4F29-97FC-5B08D8A492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11119D0-DF0E-4A0E-989C-C41F65825E89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5B7E343-26D1-40A0-B02C-183A9D0E10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1F0C605F-0BBB-4CD6-B8CD-5A18F813318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A8A50D37-04FF-48C1-90EF-801C9104574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C38CBE78-076D-45FF-AD23-EDCF47A1BEE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02FBD203-DD9B-4ABF-BD29-03AFD81176BD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6B3786F6-1225-4B02-A5CE-D0C7224EA35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989239D5-CBBE-447A-815C-723D54B306A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B034B54E-9E1C-4A97-95E9-08429CA4884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網頁影片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75EF7599-B4FD-42FC-BBAD-630C86686D0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C46EC2A-FAE6-4FD9-8A94-3581D6D453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7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39438CF-EE56-47E4-AB9B-F89C9BE723C7}"/>
              </a:ext>
            </a:extLst>
          </p:cNvPr>
          <p:cNvGrpSpPr/>
          <p:nvPr/>
        </p:nvGrpSpPr>
        <p:grpSpPr>
          <a:xfrm>
            <a:off x="254562" y="263495"/>
            <a:ext cx="2266378" cy="4565181"/>
            <a:chOff x="254562" y="263495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62" y="263495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C76FC7E-AC9C-41DB-9A73-3A91FAFB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0" y="721518"/>
              <a:ext cx="2154691" cy="3564607"/>
            </a:xfrm>
            <a:prstGeom prst="rect">
              <a:avLst/>
            </a:prstGeom>
          </p:spPr>
        </p:pic>
      </p:grpSp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861641" y="3607827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550564" y="384958"/>
            <a:ext cx="4743172" cy="1274195"/>
            <a:chOff x="8386921" y="2014885"/>
            <a:chExt cx="4743172" cy="1274195"/>
          </a:xfrm>
        </p:grpSpPr>
        <p:sp>
          <p:nvSpPr>
            <p:cNvPr id="23" name="矩形 22"/>
            <p:cNvSpPr/>
            <p:nvPr/>
          </p:nvSpPr>
          <p:spPr>
            <a:xfrm>
              <a:off x="8386921" y="2014885"/>
              <a:ext cx="3359721" cy="1274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居家安全和</a:t>
              </a:r>
              <a:endParaRPr lang="en-US" altLang="zh-TW" sz="3200" b="1" dirty="0">
                <a:solidFill>
                  <a:schemeClr val="accent2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 </a:t>
              </a:r>
              <a:r>
                <a:rPr lang="en-US" altLang="zh-TW" sz="3200" b="1" dirty="0">
                  <a:solidFill>
                    <a:schemeClr val="accent2"/>
                  </a:solidFill>
                </a:rPr>
                <a:t>	</a:t>
              </a:r>
              <a:r>
                <a:rPr lang="zh-TW" altLang="en-US" sz="3200" b="1" dirty="0">
                  <a:solidFill>
                    <a:schemeClr val="accent2"/>
                  </a:solidFill>
                </a:rPr>
                <a:t>環境監控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73092" y="2196530"/>
            <a:ext cx="5360824" cy="862902"/>
            <a:chOff x="8386920" y="2192795"/>
            <a:chExt cx="6469413" cy="862902"/>
          </a:xfrm>
        </p:grpSpPr>
        <p:sp>
          <p:nvSpPr>
            <p:cNvPr id="26" name="矩形 25"/>
            <p:cNvSpPr/>
            <p:nvPr/>
          </p:nvSpPr>
          <p:spPr>
            <a:xfrm>
              <a:off x="8386921" y="2192795"/>
              <a:ext cx="4939916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Express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socket.io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影像串流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環境監控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27780" y="4505852"/>
            <a:ext cx="2686164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收到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LINE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通知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登入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Web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開啟串流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環境監控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溫溼度監測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93263" y="21187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82" y="3828577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3578784-8C47-4EB1-B510-EBC5CE67B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342" y="3249722"/>
            <a:ext cx="2046390" cy="22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media">
            <a:hlinkClick r:id="" action="ppaction://media"/>
            <a:extLst>
              <a:ext uri="{FF2B5EF4-FFF2-40B4-BE49-F238E27FC236}">
                <a16:creationId xmlns:a16="http://schemas.microsoft.com/office/drawing/2014/main" id="{9D0848CF-64B1-4112-887D-20FA27F68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401" t="8053"/>
          <a:stretch/>
        </p:blipFill>
        <p:spPr>
          <a:xfrm>
            <a:off x="220641" y="1412416"/>
            <a:ext cx="9471529" cy="534797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5D403579-5FE2-48A4-A6CC-CCA665BA34C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49E8D269-2FFA-406A-8D25-872B4D28D1A4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2D3B7113-CCB6-4F66-A340-EAE993B1676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0380A3A-0C24-4BD0-90B3-33D04A9755A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BF14A72E-E1AA-41CA-B22C-91D3DB9985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FF3E2CC-2A27-4700-B2CB-920CF468879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CA8041C0-865B-41E5-BA54-F85E88B7CA8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BF4CDD81-A508-4770-A770-9C530293331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FD1669F0-D96C-4697-8295-7EFEEB3A58F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4477EFEB-5CD6-451B-98E3-24102E249D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B4387FAE-0DE4-436D-A598-00F75AC8496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F6E07575-5F6C-49A5-AB5F-13CA454416B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FFA35F57-2F61-4384-AD8F-25683EA785C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8F9B6AF5-2793-4C27-94C7-E82EE311E69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D3F470E-CE89-4E0A-9125-F2631FAAF93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4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18DB02-8DCA-4699-A278-0AFBF008BA1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1" name="平行四边形 2">
              <a:extLst>
                <a:ext uri="{FF2B5EF4-FFF2-40B4-BE49-F238E27FC236}">
                  <a16:creationId xmlns:a16="http://schemas.microsoft.com/office/drawing/2014/main" id="{D1B2476B-B3B8-4953-B527-25545D5C6F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BF4B3617-EE7E-4E0F-B287-2456F9170A0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8BD2E74-2C6B-42FA-945F-FBD7D116DF8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0697D94-DCA1-413C-8D1C-060A8D2BF57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D1CE7F7-E2EF-4D5A-B0DC-EC33EFAE70A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B00B8AFB-657D-4A18-A518-8A76B137AE6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B2F7C357-99C1-49B9-833D-BFE0D28C14E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C48759C-A011-493C-8143-47ABF85A294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7" name="平行四边形 2">
                  <a:extLst>
                    <a:ext uri="{FF2B5EF4-FFF2-40B4-BE49-F238E27FC236}">
                      <a16:creationId xmlns:a16="http://schemas.microsoft.com/office/drawing/2014/main" id="{0E13216F-3ECD-4237-AB59-83740629359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24AA0E64-D346-415D-95D7-C3DA30A1E77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1CE09A28-2D69-4645-9899-A77EE0CF452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id="{A283B7C6-7D3C-404D-9265-3D1CA6881DF0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實作影片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47">
              <a:extLst>
                <a:ext uri="{FF2B5EF4-FFF2-40B4-BE49-F238E27FC236}">
                  <a16:creationId xmlns:a16="http://schemas.microsoft.com/office/drawing/2014/main" id="{767593D8-70AE-4761-AD29-9B24C357F6E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0038B37-09D4-4834-8F0D-596B03EA6CE7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-1"/>
            <a:ext cx="5558971" cy="5550587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9608" y="2129264"/>
            <a:ext cx="2068457" cy="2068457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41520" y="2129264"/>
            <a:ext cx="2068457" cy="2068457"/>
          </a:xfrm>
          <a:prstGeom prst="rect">
            <a:avLst/>
          </a:prstGeom>
          <a:blipFill>
            <a:blip r:embed="rId4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3432" y="2129264"/>
            <a:ext cx="2068457" cy="2068457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25343" y="2129264"/>
            <a:ext cx="2068457" cy="2068457"/>
          </a:xfrm>
          <a:prstGeom prst="rect">
            <a:avLst/>
          </a:prstGeom>
          <a:blipFill>
            <a:blip r:embed="rId6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61143" y="813174"/>
            <a:ext cx="1174527" cy="11727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554404" y="1968171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767881" y="537685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591357" y="359616"/>
            <a:ext cx="3674453" cy="849013"/>
            <a:chOff x="8386922" y="2014885"/>
            <a:chExt cx="3674453" cy="849013"/>
          </a:xfrm>
        </p:grpSpPr>
        <p:sp>
          <p:nvSpPr>
            <p:cNvPr id="13" name="矩形 12"/>
            <p:cNvSpPr/>
            <p:nvPr/>
          </p:nvSpPr>
          <p:spPr>
            <a:xfrm>
              <a:off x="9147413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總結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86922" y="2578563"/>
              <a:ext cx="3674453" cy="2853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終於可以做自己想做的事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32860" y="4482782"/>
            <a:ext cx="2501951" cy="1162535"/>
            <a:chOff x="8705106" y="2192795"/>
            <a:chExt cx="2501951" cy="1162535"/>
          </a:xfrm>
        </p:grpSpPr>
        <p:sp>
          <p:nvSpPr>
            <p:cNvPr id="19" name="矩形 1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居家健康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21852" y="2542351"/>
              <a:ext cx="2068460" cy="8129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體態膚質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遠端醫療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長照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24772" y="4482782"/>
            <a:ext cx="2501951" cy="980113"/>
            <a:chOff x="8705106" y="2192795"/>
            <a:chExt cx="2501951" cy="980113"/>
          </a:xfrm>
        </p:grpSpPr>
        <p:sp>
          <p:nvSpPr>
            <p:cNvPr id="22" name="矩形 2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智慧居家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家電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消防保全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照明空調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16684" y="4482782"/>
            <a:ext cx="2501951" cy="980113"/>
            <a:chOff x="8705106" y="2192795"/>
            <a:chExt cx="2501951" cy="980113"/>
          </a:xfrm>
        </p:grpSpPr>
        <p:sp>
          <p:nvSpPr>
            <p:cNvPr id="25" name="矩形 24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社群購物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AR</a:t>
              </a: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試衣、試妝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購物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廣告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8595" y="4482782"/>
            <a:ext cx="2501951" cy="980113"/>
            <a:chOff x="8705106" y="2192795"/>
            <a:chExt cx="2501951" cy="980113"/>
          </a:xfrm>
        </p:grpSpPr>
        <p:sp>
          <p:nvSpPr>
            <p:cNvPr id="28" name="矩形 27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個人秘書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個人雲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網路</a:t>
              </a: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AP</a:t>
              </a: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鏡子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026" name="Picture 2" descr="https://cw1.tw/CH/images/content_images/c92b3d05-1a70-4cd4-878b-f870615e77c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r="21312"/>
          <a:stretch/>
        </p:blipFill>
        <p:spPr bwMode="auto">
          <a:xfrm>
            <a:off x="2049608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2190049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 b="7667"/>
          <a:stretch/>
        </p:blipFill>
        <p:spPr bwMode="auto">
          <a:xfrm>
            <a:off x="4441520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son Chiu\Downloads\2019050900313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831889" y="2129264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-1246" r="34968" b="1246"/>
          <a:stretch/>
        </p:blipFill>
        <p:spPr>
          <a:xfrm>
            <a:off x="9217853" y="211263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855139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2018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6704217" cy="6694109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3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6627" y="2867914"/>
            <a:ext cx="531587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28111" y="2309377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AIOT05 </a:t>
            </a:r>
            <a:r>
              <a:rPr lang="zh-TW" alt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智慧居家</a:t>
            </a:r>
            <a:endParaRPr lang="zh-CN" alt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68417" y="4437574"/>
            <a:ext cx="7457365" cy="3163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居家智慧鏡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1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28" grpId="0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44" y="2846781"/>
            <a:ext cx="3493311" cy="11644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8" y="4852390"/>
            <a:ext cx="3493311" cy="11644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64" y="2302485"/>
            <a:ext cx="2213040" cy="19143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0" y="1983996"/>
            <a:ext cx="3348988" cy="358145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0C3F1907-BE1F-43AC-A9CF-FEF1489AAC9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5" name="平行四边形 2">
              <a:extLst>
                <a:ext uri="{FF2B5EF4-FFF2-40B4-BE49-F238E27FC236}">
                  <a16:creationId xmlns:a16="http://schemas.microsoft.com/office/drawing/2014/main" id="{7B536CDC-5D61-40F2-BBF4-37438039284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1D0435D1-9572-4DC8-B470-270DF90CD69B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335A607C-84D5-4A68-8577-20F6874FE82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BAC1FD59-FF6F-41AB-A882-F5890B28F9A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E7FD19E-A371-4E21-A468-537B01CA9E5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E4CCA6F-F04C-4119-8F4C-EA0A88DB86FD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BA010DB9-FBAE-49D1-B75D-6BB6424DF1F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6D7477D7-8757-4850-819B-7185065D353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653C25AD-9EF3-4210-B045-3BE58CBD5E3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7" name="直線接點 56">
                  <a:extLst>
                    <a:ext uri="{FF2B5EF4-FFF2-40B4-BE49-F238E27FC236}">
                      <a16:creationId xmlns:a16="http://schemas.microsoft.com/office/drawing/2014/main" id="{77C9ED19-5258-4A67-ADB5-8E27FDFA3B1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04466D98-D976-4954-961E-BBC75508B8F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文本框 17">
              <a:extLst>
                <a:ext uri="{FF2B5EF4-FFF2-40B4-BE49-F238E27FC236}">
                  <a16:creationId xmlns:a16="http://schemas.microsoft.com/office/drawing/2014/main" id="{BC1E13FD-86AD-42AC-A78D-A0A873C255D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智慧鏡開發緣由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直線接點 47">
              <a:extLst>
                <a:ext uri="{FF2B5EF4-FFF2-40B4-BE49-F238E27FC236}">
                  <a16:creationId xmlns:a16="http://schemas.microsoft.com/office/drawing/2014/main" id="{C248B892-1EEE-4E80-B95E-E0AC93769F0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B1AE9E14-7652-44AD-A92E-004598FE647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BA998D9-9B86-4827-849B-66DD5678DD43}"/>
              </a:ext>
            </a:extLst>
          </p:cNvPr>
          <p:cNvSpPr txBox="1"/>
          <p:nvPr/>
        </p:nvSpPr>
        <p:spPr>
          <a:xfrm>
            <a:off x="4349344" y="1680395"/>
            <a:ext cx="6878806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隨著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5G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時代的來臨，以及物聯網裝置的日漸成熟、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在日常生活的應用上也越來越多，範圍正逐漸深入各個家庭，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各式家電具有連網及嵌入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的功能逐漸普及。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甚至在大家耳熟能詳的童話中，亦有智慧家電的出現，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就像白雪公主故事中，那傳說中具有顏質辨識功能壞皇后的魔鏡。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42A176-4577-4C32-B7C1-3B9C8FEAAF44}"/>
              </a:ext>
            </a:extLst>
          </p:cNvPr>
          <p:cNvSpPr txBox="1"/>
          <p:nvPr/>
        </p:nvSpPr>
        <p:spPr>
          <a:xfrm>
            <a:off x="4349344" y="4465404"/>
            <a:ext cx="780213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我們選擇從幾乎每一個家庭都有而且天天都會使用的鏡子著手，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作為我們這次專題的實作對象，讓使用者每天在梳妝時也能夠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同時獲取每日的相關資訊，並且透過手勢和臉部辨識與鏡子做互動，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亦提供了保障使用者居家安全的貼心功能，期望讓鏡子不再只單純擁有鏡子</a:t>
            </a:r>
            <a:endParaRPr lang="en-US" altLang="zh-TW" dirty="0">
              <a:solidFill>
                <a:srgbClr val="000000"/>
              </a:solidFill>
              <a:latin typeface="+mj-ea"/>
              <a:cs typeface="Arial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的功能，進而成為一個能夠讓我們的生活更加便利、舒適的萬能家電。</a:t>
            </a:r>
            <a:endParaRPr lang="zh-TW" altLang="en-US" dirty="0">
              <a:solidFill>
                <a:srgbClr val="000000"/>
              </a:solidFill>
              <a:latin typeface="+mj-ea"/>
              <a:cs typeface="Arial"/>
              <a:sym typeface="Arial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4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6EF83A-D15B-4216-BEF1-217D1B35AFFE}"/>
              </a:ext>
            </a:extLst>
          </p:cNvPr>
          <p:cNvSpPr txBox="1"/>
          <p:nvPr/>
        </p:nvSpPr>
        <p:spPr>
          <a:xfrm>
            <a:off x="718457" y="1859339"/>
            <a:ext cx="59498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1.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使用者人臉註冊、人臉辨識登入。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2.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智慧鏡功能 ：經過選擇主介面可顯示即時的時間、天氣、新聞、股票、星座等日常生活所必需的信息。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3.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手勢控制主介面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依手勢控制前往相對應功能。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4.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雲端資料庫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儲存使用者帳戶資訊、以及每日訊息資訊。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5.Web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管家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後台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server,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可讓使用者管理智慧鏡呈現資訊。</a:t>
            </a:r>
          </a:p>
          <a:p>
            <a:endParaRPr lang="zh-TW" altLang="en-US" dirty="0">
              <a:latin typeface="+mn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16E230C-7E3E-49D6-A168-48C0826A11B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8141AE4-5D48-4B6B-98DA-69E1780EC19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C926B5E0-1CAB-4AEA-8EA5-6807AE4285E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4F3B143-F9B6-47A8-A49D-052F189B0CA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FD6EFE59-E151-46D4-8A18-86B3B56A8A6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17DA18A-74BF-4748-88AC-1AF17261B04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C2080F4E-5976-4D8D-AC43-0768E7045F5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25ACD5DA-58EE-4DFA-BEDB-26AF3D88B401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0EECE1AD-7BAC-48F1-AA0E-B61508AB7F9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83D1FDCE-0AEB-4A2F-B751-A6C868F97A1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F893DE30-CDCD-495F-9402-17AFCA1355F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092E913A-91B4-4D39-9814-E3332C66A26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4963721E-0E90-447C-9078-18514CB31507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智慧鏡功能簡介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6A24E021-223C-4863-AE53-93C6D80DFDE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7A87345-C804-4A1B-A0AC-F6DD0E733B8E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122C25F-8AA9-4FBE-A3B0-4D659A16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70" y="637042"/>
            <a:ext cx="2798128" cy="5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專題架構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Google Shape;124;p4">
            <a:extLst>
              <a:ext uri="{FF2B5EF4-FFF2-40B4-BE49-F238E27FC236}">
                <a16:creationId xmlns:a16="http://schemas.microsoft.com/office/drawing/2014/main" id="{2599AD5F-8C21-4A45-B61E-2A5E16A69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21" y="1056541"/>
            <a:ext cx="10339024" cy="58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9;p4">
            <a:extLst>
              <a:ext uri="{FF2B5EF4-FFF2-40B4-BE49-F238E27FC236}">
                <a16:creationId xmlns:a16="http://schemas.microsoft.com/office/drawing/2014/main" id="{7A6E51C2-3CA4-4A87-BF2C-0F8362E84B53}"/>
              </a:ext>
            </a:extLst>
          </p:cNvPr>
          <p:cNvSpPr/>
          <p:nvPr/>
        </p:nvSpPr>
        <p:spPr>
          <a:xfrm>
            <a:off x="1497839" y="2226116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+mn-ea"/>
                <a:cs typeface="Arial"/>
                <a:sym typeface="Arial"/>
              </a:rPr>
              <a:t>AI</a:t>
            </a:r>
            <a:endParaRPr sz="2000" dirty="0">
              <a:latin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人臉辨識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手勢控制</a:t>
            </a:r>
            <a:endParaRPr sz="2000" dirty="0">
              <a:latin typeface="+mn-ea"/>
            </a:endParaRPr>
          </a:p>
        </p:txBody>
      </p:sp>
      <p:sp>
        <p:nvSpPr>
          <p:cNvPr id="22" name="Google Shape;130;p4">
            <a:extLst>
              <a:ext uri="{FF2B5EF4-FFF2-40B4-BE49-F238E27FC236}">
                <a16:creationId xmlns:a16="http://schemas.microsoft.com/office/drawing/2014/main" id="{E3B22FC1-291A-4945-B68B-E7DAB3FD29DA}"/>
              </a:ext>
            </a:extLst>
          </p:cNvPr>
          <p:cNvSpPr/>
          <p:nvPr/>
        </p:nvSpPr>
        <p:spPr>
          <a:xfrm>
            <a:off x="1505957" y="3982319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Arial"/>
                <a:sym typeface="Arial"/>
              </a:rPr>
              <a:t>Web前端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魔鏡主介面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3" name="Google Shape;132;p4">
            <a:extLst>
              <a:ext uri="{FF2B5EF4-FFF2-40B4-BE49-F238E27FC236}">
                <a16:creationId xmlns:a16="http://schemas.microsoft.com/office/drawing/2014/main" id="{C3A4FE48-26EB-45B7-A2E6-871133C1E772}"/>
              </a:ext>
            </a:extLst>
          </p:cNvPr>
          <p:cNvCxnSpPr/>
          <p:nvPr/>
        </p:nvCxnSpPr>
        <p:spPr>
          <a:xfrm>
            <a:off x="3252254" y="2885022"/>
            <a:ext cx="243000" cy="8937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33;p4">
            <a:extLst>
              <a:ext uri="{FF2B5EF4-FFF2-40B4-BE49-F238E27FC236}">
                <a16:creationId xmlns:a16="http://schemas.microsoft.com/office/drawing/2014/main" id="{38733ADC-8276-4B9F-B38B-9FFFAEB64A41}"/>
              </a:ext>
            </a:extLst>
          </p:cNvPr>
          <p:cNvCxnSpPr/>
          <p:nvPr/>
        </p:nvCxnSpPr>
        <p:spPr>
          <a:xfrm rot="5400000">
            <a:off x="2953471" y="4085025"/>
            <a:ext cx="840600" cy="2430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131;p4">
            <a:extLst>
              <a:ext uri="{FF2B5EF4-FFF2-40B4-BE49-F238E27FC236}">
                <a16:creationId xmlns:a16="http://schemas.microsoft.com/office/drawing/2014/main" id="{0DDA1EB4-5FA0-4464-9551-3E5844B85665}"/>
              </a:ext>
            </a:extLst>
          </p:cNvPr>
          <p:cNvCxnSpPr/>
          <p:nvPr/>
        </p:nvCxnSpPr>
        <p:spPr>
          <a:xfrm>
            <a:off x="3489489" y="3778722"/>
            <a:ext cx="345494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F652B24-1C6E-4627-BB8C-D0BBB6A58E2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036BDC54-17E7-41D1-AAED-2C419EB925CD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1CDBB848-733B-4B04-9E6F-467C17760C7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4A259C4-1D01-4F8E-BE89-0E864F57A8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D89A815F-6C5A-4848-8831-1AD66CB77B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BE4A33C-C4B6-4F97-A4E1-6627836FCA1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F3EE352B-A381-4602-B50B-D7D8AC8855A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065E82B2-971A-4177-B93D-608D5E7AD1C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D4D7510-04D0-4BE1-9CD8-4EC9854C9F5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5" name="平行四边形 2">
                  <a:extLst>
                    <a:ext uri="{FF2B5EF4-FFF2-40B4-BE49-F238E27FC236}">
                      <a16:creationId xmlns:a16="http://schemas.microsoft.com/office/drawing/2014/main" id="{E7A6AEC2-2E2A-4EA7-94C3-B983FE0FF400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B6B77932-3670-4BE8-8D82-C6C3250E86C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3FD0C1C-A015-484C-A448-82FBBC27A56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F19BD1CA-9294-46AC-8F42-E9E65986677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智慧鏡整體架構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4232B73F-0611-485D-B04D-1C7CBDDC526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4030E24-A592-4CA4-9970-C98808BB560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6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訂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280"/>
      </a:accent1>
      <a:accent2>
        <a:srgbClr val="2C2E32"/>
      </a:accent2>
      <a:accent3>
        <a:srgbClr val="F45137"/>
      </a:accent3>
      <a:accent4>
        <a:srgbClr val="2C2E32"/>
      </a:accent4>
      <a:accent5>
        <a:srgbClr val="F45137"/>
      </a:accent5>
      <a:accent6>
        <a:srgbClr val="2C2E32"/>
      </a:accent6>
      <a:hlink>
        <a:srgbClr val="F4513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3783</TotalTime>
  <Words>1492</Words>
  <Application>Microsoft Office PowerPoint</Application>
  <PresentationFormat>寬螢幕</PresentationFormat>
  <Paragraphs>321</Paragraphs>
  <Slides>48</Slides>
  <Notes>48</Notes>
  <HiddenSlides>0</HiddenSlides>
  <MMClips>6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2" baseType="lpstr">
      <vt:lpstr>Adobe Gothic Std B</vt:lpstr>
      <vt:lpstr>Arimo</vt:lpstr>
      <vt:lpstr>等线</vt:lpstr>
      <vt:lpstr>微软雅黑</vt:lpstr>
      <vt:lpstr>微软雅黑</vt:lpstr>
      <vt:lpstr>Microsoft JhengHei</vt:lpstr>
      <vt:lpstr>標楷體</vt:lpstr>
      <vt:lpstr>Arial</vt:lpstr>
      <vt:lpstr>Calibri</vt:lpstr>
      <vt:lpstr>Century Gothic</vt:lpstr>
      <vt:lpstr>Times New Roman</vt:lpstr>
      <vt:lpstr>Wingdings</vt:lpstr>
      <vt:lpstr>包图主题2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193</cp:revision>
  <dcterms:created xsi:type="dcterms:W3CDTF">2017-08-18T03:02:00Z</dcterms:created>
  <dcterms:modified xsi:type="dcterms:W3CDTF">2020-02-27T03:37:53Z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